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449" r:id="rId3"/>
    <p:sldId id="450" r:id="rId4"/>
    <p:sldId id="453" r:id="rId5"/>
    <p:sldId id="452" r:id="rId6"/>
    <p:sldId id="454" r:id="rId7"/>
    <p:sldId id="456" r:id="rId8"/>
    <p:sldId id="459" r:id="rId9"/>
    <p:sldId id="457" r:id="rId10"/>
    <p:sldId id="460" r:id="rId11"/>
    <p:sldId id="461" r:id="rId12"/>
    <p:sldId id="455" r:id="rId13"/>
    <p:sldId id="458" r:id="rId14"/>
    <p:sldId id="462" r:id="rId15"/>
    <p:sldId id="296" r:id="rId16"/>
    <p:sldId id="307" r:id="rId17"/>
    <p:sldId id="259" r:id="rId18"/>
    <p:sldId id="305" r:id="rId19"/>
    <p:sldId id="281" r:id="rId20"/>
    <p:sldId id="282" r:id="rId21"/>
    <p:sldId id="300" r:id="rId22"/>
    <p:sldId id="283" r:id="rId23"/>
    <p:sldId id="306" r:id="rId24"/>
    <p:sldId id="278" r:id="rId25"/>
    <p:sldId id="285" r:id="rId26"/>
    <p:sldId id="284" r:id="rId27"/>
    <p:sldId id="287" r:id="rId28"/>
    <p:sldId id="286" r:id="rId29"/>
    <p:sldId id="279" r:id="rId30"/>
    <p:sldId id="288" r:id="rId31"/>
    <p:sldId id="289" r:id="rId32"/>
    <p:sldId id="291" r:id="rId33"/>
    <p:sldId id="292" r:id="rId34"/>
    <p:sldId id="302" r:id="rId35"/>
    <p:sldId id="303" r:id="rId36"/>
    <p:sldId id="304" r:id="rId37"/>
    <p:sldId id="290" r:id="rId38"/>
    <p:sldId id="301"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3"/>
    <p:restoredTop sz="93204"/>
  </p:normalViewPr>
  <p:slideViewPr>
    <p:cSldViewPr snapToGrid="0" snapToObjects="1">
      <p:cViewPr varScale="1">
        <p:scale>
          <a:sx n="93" d="100"/>
          <a:sy n="93" d="100"/>
        </p:scale>
        <p:origin x="224"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954960-2FD2-2C48-A350-FA80853967F8}"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458265-9EB9-8B41-AC39-306DE9657978}" type="slidenum">
              <a:rPr lang="en-US" smtClean="0"/>
              <a:t>‹#›</a:t>
            </a:fld>
            <a:endParaRPr lang="en-US"/>
          </a:p>
        </p:txBody>
      </p:sp>
    </p:spTree>
    <p:extLst>
      <p:ext uri="{BB962C8B-B14F-4D97-AF65-F5344CB8AC3E}">
        <p14:creationId xmlns:p14="http://schemas.microsoft.com/office/powerpoint/2010/main" val="162070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458265-9EB9-8B41-AC39-306DE9657978}" type="slidenum">
              <a:rPr lang="en-US" smtClean="0"/>
              <a:t>1</a:t>
            </a:fld>
            <a:endParaRPr lang="en-US"/>
          </a:p>
        </p:txBody>
      </p:sp>
    </p:spTree>
    <p:extLst>
      <p:ext uri="{BB962C8B-B14F-4D97-AF65-F5344CB8AC3E}">
        <p14:creationId xmlns:p14="http://schemas.microsoft.com/office/powerpoint/2010/main" val="120365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458265-9EB9-8B41-AC39-306DE9657978}" type="slidenum">
              <a:rPr lang="en-US" smtClean="0"/>
              <a:t>24</a:t>
            </a:fld>
            <a:endParaRPr lang="en-US"/>
          </a:p>
        </p:txBody>
      </p:sp>
    </p:spTree>
    <p:extLst>
      <p:ext uri="{BB962C8B-B14F-4D97-AF65-F5344CB8AC3E}">
        <p14:creationId xmlns:p14="http://schemas.microsoft.com/office/powerpoint/2010/main" val="114738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475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87028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217417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97207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908699-CE29-634D-83B5-1061B2BD35A6}" type="datetimeFigureOut">
              <a:rPr lang="en-US" smtClean="0"/>
              <a:t>10/21/21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7424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908699-CE29-634D-83B5-1061B2BD35A6}"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78263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908699-CE29-634D-83B5-1061B2BD35A6}" type="datetimeFigureOut">
              <a:rPr lang="en-US" smtClean="0"/>
              <a:t>10/21/21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3777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908699-CE29-634D-83B5-1061B2BD35A6}" type="datetimeFigureOut">
              <a:rPr lang="en-US" smtClean="0"/>
              <a:t>10/21/21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65040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08699-CE29-634D-83B5-1061B2BD35A6}" type="datetimeFigureOut">
              <a:rPr lang="en-US" smtClean="0"/>
              <a:t>10/21/21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381679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1143992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908699-CE29-634D-83B5-1061B2BD35A6}" type="datetimeFigureOut">
              <a:rPr lang="en-US" smtClean="0"/>
              <a:t>10/21/21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F2244-9A50-AE4D-AE61-8B44ECB34D6B}" type="slidenum">
              <a:rPr lang="en-US" smtClean="0"/>
              <a:t>‹#›</a:t>
            </a:fld>
            <a:endParaRPr lang="en-US"/>
          </a:p>
        </p:txBody>
      </p:sp>
    </p:spTree>
    <p:extLst>
      <p:ext uri="{BB962C8B-B14F-4D97-AF65-F5344CB8AC3E}">
        <p14:creationId xmlns:p14="http://schemas.microsoft.com/office/powerpoint/2010/main" val="65865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699-CE29-634D-83B5-1061B2BD35A6}" type="datetimeFigureOut">
              <a:rPr lang="en-US" smtClean="0"/>
              <a:t>10/21/21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F2244-9A50-AE4D-AE61-8B44ECB34D6B}" type="slidenum">
              <a:rPr lang="en-US" smtClean="0"/>
              <a:t>‹#›</a:t>
            </a:fld>
            <a:endParaRPr lang="en-US"/>
          </a:p>
        </p:txBody>
      </p:sp>
    </p:spTree>
    <p:extLst>
      <p:ext uri="{BB962C8B-B14F-4D97-AF65-F5344CB8AC3E}">
        <p14:creationId xmlns:p14="http://schemas.microsoft.com/office/powerpoint/2010/main" val="790049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9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9169" y="188898"/>
            <a:ext cx="10499463" cy="2166375"/>
          </a:xfrm>
        </p:spPr>
        <p:txBody>
          <a:bodyPr>
            <a:normAutofit fontScale="90000"/>
          </a:bodyPr>
          <a:lstStyle/>
          <a:p>
            <a:pPr algn="l"/>
            <a:br>
              <a:rPr lang="en-US" dirty="0"/>
            </a:br>
            <a:br>
              <a:rPr lang="en-US" dirty="0"/>
            </a:br>
            <a:br>
              <a:rPr lang="en-US" dirty="0"/>
            </a:br>
            <a:br>
              <a:rPr lang="en-US" dirty="0"/>
            </a:br>
            <a:br>
              <a:rPr lang="en-US" sz="4900" dirty="0"/>
            </a:br>
            <a:br>
              <a:rPr lang="en-US" sz="4900" dirty="0"/>
            </a:br>
            <a:r>
              <a:rPr lang="en-US" b="1" dirty="0"/>
              <a:t>Plotting and Models</a:t>
            </a:r>
            <a:r>
              <a:rPr lang="en-US" sz="6700" dirty="0"/>
              <a:t> </a:t>
            </a:r>
            <a:r>
              <a:rPr lang="en-US" sz="4900" dirty="0"/>
              <a:t> </a:t>
            </a:r>
            <a:br>
              <a:rPr lang="en-US" sz="4900" dirty="0"/>
            </a:br>
            <a:r>
              <a:rPr lang="en-US" sz="4000" dirty="0"/>
              <a:t>Biology 683</a:t>
            </a:r>
            <a:br>
              <a:rPr lang="en-US" sz="4000" dirty="0"/>
            </a:br>
            <a:br>
              <a:rPr lang="en-US" sz="4000" dirty="0"/>
            </a:br>
            <a:r>
              <a:rPr lang="en-US" sz="2800" dirty="0"/>
              <a:t>Heath Blackmon</a:t>
            </a:r>
          </a:p>
        </p:txBody>
      </p:sp>
      <p:pic>
        <p:nvPicPr>
          <p:cNvPr id="3" name="Picture 2"/>
          <p:cNvPicPr>
            <a:picLocks noChangeAspect="1"/>
          </p:cNvPicPr>
          <p:nvPr/>
        </p:nvPicPr>
        <p:blipFill>
          <a:blip r:embed="rId3"/>
          <a:stretch>
            <a:fillRect/>
          </a:stretch>
        </p:blipFill>
        <p:spPr>
          <a:xfrm>
            <a:off x="6748519" y="188898"/>
            <a:ext cx="4919801" cy="3204547"/>
          </a:xfrm>
          <a:prstGeom prst="rect">
            <a:avLst/>
          </a:prstGeom>
        </p:spPr>
      </p:pic>
      <p:sp>
        <p:nvSpPr>
          <p:cNvPr id="4" name="Rectangle 3">
            <a:extLst>
              <a:ext uri="{FF2B5EF4-FFF2-40B4-BE49-F238E27FC236}">
                <a16:creationId xmlns:a16="http://schemas.microsoft.com/office/drawing/2014/main" id="{64577CC1-037F-5F4F-A728-9E07149FB26C}"/>
              </a:ext>
            </a:extLst>
          </p:cNvPr>
          <p:cNvSpPr/>
          <p:nvPr/>
        </p:nvSpPr>
        <p:spPr>
          <a:xfrm>
            <a:off x="405161" y="4922294"/>
            <a:ext cx="11381678" cy="1384995"/>
          </a:xfrm>
          <a:prstGeom prst="rect">
            <a:avLst/>
          </a:prstGeom>
        </p:spPr>
        <p:txBody>
          <a:bodyPr wrap="square">
            <a:spAutoFit/>
          </a:bodyPr>
          <a:lstStyle/>
          <a:p>
            <a:r>
              <a:rPr lang="en-US" sz="2800" i="1" dirty="0"/>
              <a:t>"Remember that all models are wrong; the practical question is how wrong do they have to be to not be useful.”</a:t>
            </a:r>
          </a:p>
          <a:p>
            <a:pPr algn="r"/>
            <a:r>
              <a:rPr lang="en-US" sz="2800" dirty="0">
                <a:latin typeface="Calibri" charset="0"/>
              </a:rPr>
              <a:t>George Box</a:t>
            </a:r>
          </a:p>
        </p:txBody>
      </p:sp>
    </p:spTree>
    <p:extLst>
      <p:ext uri="{BB962C8B-B14F-4D97-AF65-F5344CB8AC3E}">
        <p14:creationId xmlns:p14="http://schemas.microsoft.com/office/powerpoint/2010/main" val="206431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(cheat sheet)</a:t>
            </a:r>
          </a:p>
          <a:p>
            <a:endParaRPr lang="en-US" sz="1000" dirty="0"/>
          </a:p>
        </p:txBody>
      </p:sp>
      <p:pic>
        <p:nvPicPr>
          <p:cNvPr id="3" name="Picture 2">
            <a:extLst>
              <a:ext uri="{FF2B5EF4-FFF2-40B4-BE49-F238E27FC236}">
                <a16:creationId xmlns:a16="http://schemas.microsoft.com/office/drawing/2014/main" id="{03778757-E73F-7344-B816-2A0A0A24BC61}"/>
              </a:ext>
            </a:extLst>
          </p:cNvPr>
          <p:cNvPicPr>
            <a:picLocks noChangeAspect="1"/>
          </p:cNvPicPr>
          <p:nvPr/>
        </p:nvPicPr>
        <p:blipFill>
          <a:blip r:embed="rId2"/>
          <a:stretch>
            <a:fillRect/>
          </a:stretch>
        </p:blipFill>
        <p:spPr>
          <a:xfrm>
            <a:off x="1915297" y="946044"/>
            <a:ext cx="8071880" cy="5911956"/>
          </a:xfrm>
          <a:prstGeom prst="rect">
            <a:avLst/>
          </a:prstGeom>
        </p:spPr>
      </p:pic>
      <p:sp>
        <p:nvSpPr>
          <p:cNvPr id="7" name="Rectangle 6">
            <a:extLst>
              <a:ext uri="{FF2B5EF4-FFF2-40B4-BE49-F238E27FC236}">
                <a16:creationId xmlns:a16="http://schemas.microsoft.com/office/drawing/2014/main" id="{58CBCE79-2BCE-0245-8032-730DB2D5981C}"/>
              </a:ext>
            </a:extLst>
          </p:cNvPr>
          <p:cNvSpPr/>
          <p:nvPr/>
        </p:nvSpPr>
        <p:spPr>
          <a:xfrm>
            <a:off x="4028303" y="1161535"/>
            <a:ext cx="3793524" cy="274048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23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(cheat sheet)</a:t>
            </a:r>
          </a:p>
          <a:p>
            <a:endParaRPr lang="en-US" sz="1000" dirty="0"/>
          </a:p>
        </p:txBody>
      </p:sp>
      <p:pic>
        <p:nvPicPr>
          <p:cNvPr id="3" name="Picture 2">
            <a:extLst>
              <a:ext uri="{FF2B5EF4-FFF2-40B4-BE49-F238E27FC236}">
                <a16:creationId xmlns:a16="http://schemas.microsoft.com/office/drawing/2014/main" id="{03778757-E73F-7344-B816-2A0A0A24BC61}"/>
              </a:ext>
            </a:extLst>
          </p:cNvPr>
          <p:cNvPicPr>
            <a:picLocks noChangeAspect="1"/>
          </p:cNvPicPr>
          <p:nvPr/>
        </p:nvPicPr>
        <p:blipFill rotWithShape="1">
          <a:blip r:embed="rId2"/>
          <a:srcRect l="26177" t="6153" r="25601" b="51626"/>
          <a:stretch/>
        </p:blipFill>
        <p:spPr>
          <a:xfrm>
            <a:off x="1841157" y="960374"/>
            <a:ext cx="8946291" cy="5736988"/>
          </a:xfrm>
          <a:prstGeom prst="rect">
            <a:avLst/>
          </a:prstGeom>
        </p:spPr>
      </p:pic>
    </p:spTree>
    <p:extLst>
      <p:ext uri="{BB962C8B-B14F-4D97-AF65-F5344CB8AC3E}">
        <p14:creationId xmlns:p14="http://schemas.microsoft.com/office/powerpoint/2010/main" val="129081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ggraptR</a:t>
            </a:r>
            <a:r>
              <a:rPr lang="en-US" sz="2800" b="1" dirty="0">
                <a:solidFill>
                  <a:schemeClr val="bg1"/>
                </a:solidFill>
              </a:rPr>
              <a:t> – a gentle transition to </a:t>
            </a:r>
            <a:r>
              <a:rPr lang="en-US" sz="2800" b="1" dirty="0" err="1">
                <a:solidFill>
                  <a:schemeClr val="bg1"/>
                </a:solidFill>
              </a:rPr>
              <a:t>ggplot</a:t>
            </a:r>
            <a:endParaRPr lang="en-US" sz="2800" b="1" dirty="0">
              <a:solidFill>
                <a:schemeClr val="bg1"/>
              </a:solidFill>
            </a:endParaRPr>
          </a:p>
          <a:p>
            <a:endParaRPr lang="en-US" sz="1000" dirty="0"/>
          </a:p>
        </p:txBody>
      </p:sp>
      <p:pic>
        <p:nvPicPr>
          <p:cNvPr id="3" name="Picture 2">
            <a:extLst>
              <a:ext uri="{FF2B5EF4-FFF2-40B4-BE49-F238E27FC236}">
                <a16:creationId xmlns:a16="http://schemas.microsoft.com/office/drawing/2014/main" id="{CFB686D8-BF17-0446-B57F-1C7B867E8B9E}"/>
              </a:ext>
            </a:extLst>
          </p:cNvPr>
          <p:cNvPicPr>
            <a:picLocks noChangeAspect="1"/>
          </p:cNvPicPr>
          <p:nvPr/>
        </p:nvPicPr>
        <p:blipFill>
          <a:blip r:embed="rId2"/>
          <a:stretch>
            <a:fillRect/>
          </a:stretch>
        </p:blipFill>
        <p:spPr>
          <a:xfrm>
            <a:off x="4822334" y="1805076"/>
            <a:ext cx="2547332" cy="3247848"/>
          </a:xfrm>
          <a:prstGeom prst="rect">
            <a:avLst/>
          </a:prstGeom>
        </p:spPr>
      </p:pic>
    </p:spTree>
    <p:extLst>
      <p:ext uri="{BB962C8B-B14F-4D97-AF65-F5344CB8AC3E}">
        <p14:creationId xmlns:p14="http://schemas.microsoft.com/office/powerpoint/2010/main" val="2607317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err="1">
                <a:solidFill>
                  <a:schemeClr val="bg1"/>
                </a:solidFill>
              </a:rPr>
              <a:t>ggraptR</a:t>
            </a:r>
            <a:r>
              <a:rPr lang="en-US" sz="2800" b="1" dirty="0">
                <a:solidFill>
                  <a:schemeClr val="bg1"/>
                </a:solidFill>
              </a:rPr>
              <a:t> – a gentle transition to </a:t>
            </a:r>
            <a:r>
              <a:rPr lang="en-US" sz="2800" b="1" dirty="0" err="1">
                <a:solidFill>
                  <a:schemeClr val="bg1"/>
                </a:solidFill>
              </a:rPr>
              <a:t>ggplot</a:t>
            </a:r>
            <a:endParaRPr lang="en-US" sz="2800" b="1" dirty="0">
              <a:solidFill>
                <a:schemeClr val="bg1"/>
              </a:solidFill>
            </a:endParaRPr>
          </a:p>
          <a:p>
            <a:endParaRPr lang="en-US" sz="1000" dirty="0"/>
          </a:p>
        </p:txBody>
      </p:sp>
      <p:pic>
        <p:nvPicPr>
          <p:cNvPr id="4" name="Picture 3">
            <a:extLst>
              <a:ext uri="{FF2B5EF4-FFF2-40B4-BE49-F238E27FC236}">
                <a16:creationId xmlns:a16="http://schemas.microsoft.com/office/drawing/2014/main" id="{135B3501-FE17-1E4F-8043-D73952CA2C26}"/>
              </a:ext>
            </a:extLst>
          </p:cNvPr>
          <p:cNvPicPr>
            <a:picLocks noChangeAspect="1"/>
          </p:cNvPicPr>
          <p:nvPr/>
        </p:nvPicPr>
        <p:blipFill>
          <a:blip r:embed="rId2"/>
          <a:stretch>
            <a:fillRect/>
          </a:stretch>
        </p:blipFill>
        <p:spPr>
          <a:xfrm>
            <a:off x="705242" y="3429000"/>
            <a:ext cx="7048500" cy="2413000"/>
          </a:xfrm>
          <a:prstGeom prst="rect">
            <a:avLst/>
          </a:prstGeom>
        </p:spPr>
      </p:pic>
      <p:pic>
        <p:nvPicPr>
          <p:cNvPr id="6" name="Picture 5">
            <a:extLst>
              <a:ext uri="{FF2B5EF4-FFF2-40B4-BE49-F238E27FC236}">
                <a16:creationId xmlns:a16="http://schemas.microsoft.com/office/drawing/2014/main" id="{355EA60D-F271-0C43-AB25-15C2627E14BC}"/>
              </a:ext>
            </a:extLst>
          </p:cNvPr>
          <p:cNvPicPr>
            <a:picLocks noChangeAspect="1"/>
          </p:cNvPicPr>
          <p:nvPr/>
        </p:nvPicPr>
        <p:blipFill rotWithShape="1">
          <a:blip r:embed="rId3"/>
          <a:srcRect t="20496"/>
          <a:stretch/>
        </p:blipFill>
        <p:spPr>
          <a:xfrm>
            <a:off x="705242" y="1508159"/>
            <a:ext cx="4762304" cy="1631142"/>
          </a:xfrm>
          <a:prstGeom prst="rect">
            <a:avLst/>
          </a:prstGeom>
        </p:spPr>
      </p:pic>
      <p:sp>
        <p:nvSpPr>
          <p:cNvPr id="5" name="Rectangle 4">
            <a:extLst>
              <a:ext uri="{FF2B5EF4-FFF2-40B4-BE49-F238E27FC236}">
                <a16:creationId xmlns:a16="http://schemas.microsoft.com/office/drawing/2014/main" id="{5A31AFF6-D089-1F45-951C-9C6E03F66082}"/>
              </a:ext>
            </a:extLst>
          </p:cNvPr>
          <p:cNvSpPr/>
          <p:nvPr/>
        </p:nvSpPr>
        <p:spPr>
          <a:xfrm>
            <a:off x="705242" y="1508159"/>
            <a:ext cx="4668036" cy="207519"/>
          </a:xfrm>
          <a:prstGeom prst="rect">
            <a:avLst/>
          </a:prstGeom>
          <a:solidFill>
            <a:srgbClr val="FFFF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726128E-AE99-A246-AD4B-978A15B3BC2B}"/>
              </a:ext>
            </a:extLst>
          </p:cNvPr>
          <p:cNvSpPr/>
          <p:nvPr/>
        </p:nvSpPr>
        <p:spPr>
          <a:xfrm>
            <a:off x="631399" y="3422956"/>
            <a:ext cx="4668036" cy="207519"/>
          </a:xfrm>
          <a:prstGeom prst="rect">
            <a:avLst/>
          </a:prstGeom>
          <a:solidFill>
            <a:srgbClr val="FFFF00">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F24098-5765-344B-B24C-167A78BE84A8}"/>
              </a:ext>
            </a:extLst>
          </p:cNvPr>
          <p:cNvSpPr/>
          <p:nvPr/>
        </p:nvSpPr>
        <p:spPr>
          <a:xfrm>
            <a:off x="878067" y="1729240"/>
            <a:ext cx="1459780" cy="207519"/>
          </a:xfrm>
          <a:prstGeom prst="rect">
            <a:avLst/>
          </a:prstGeom>
          <a:solidFill>
            <a:srgbClr val="FF26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1F2DE3-24E5-FC4B-90C3-08E52C7D688E}"/>
              </a:ext>
            </a:extLst>
          </p:cNvPr>
          <p:cNvSpPr/>
          <p:nvPr/>
        </p:nvSpPr>
        <p:spPr>
          <a:xfrm>
            <a:off x="878067" y="3644037"/>
            <a:ext cx="6022354" cy="207519"/>
          </a:xfrm>
          <a:prstGeom prst="rect">
            <a:avLst/>
          </a:prstGeom>
          <a:solidFill>
            <a:srgbClr val="FF26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48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Homework</a:t>
            </a:r>
          </a:p>
          <a:p>
            <a:endParaRPr lang="en-US" sz="1000" dirty="0"/>
          </a:p>
        </p:txBody>
      </p:sp>
      <p:sp>
        <p:nvSpPr>
          <p:cNvPr id="2" name="TextBox 1">
            <a:extLst>
              <a:ext uri="{FF2B5EF4-FFF2-40B4-BE49-F238E27FC236}">
                <a16:creationId xmlns:a16="http://schemas.microsoft.com/office/drawing/2014/main" id="{C6CA0D85-F614-8240-A169-99E1AD57F976}"/>
              </a:ext>
            </a:extLst>
          </p:cNvPr>
          <p:cNvSpPr txBox="1"/>
          <p:nvPr/>
        </p:nvSpPr>
        <p:spPr>
          <a:xfrm>
            <a:off x="1413163" y="3186545"/>
            <a:ext cx="10159171" cy="707886"/>
          </a:xfrm>
          <a:prstGeom prst="rect">
            <a:avLst/>
          </a:prstGeom>
          <a:noFill/>
        </p:spPr>
        <p:txBody>
          <a:bodyPr wrap="square" rtlCol="0">
            <a:spAutoFit/>
          </a:bodyPr>
          <a:lstStyle/>
          <a:p>
            <a:r>
              <a:rPr lang="en-US" sz="2000" b="1" dirty="0"/>
              <a:t>Using the betta data and ggplot2 make an awesome plot that includes 3 variables (2 continuous and 1 discrete) – Due by Tuesday class time.</a:t>
            </a:r>
          </a:p>
        </p:txBody>
      </p:sp>
    </p:spTree>
    <p:extLst>
      <p:ext uri="{BB962C8B-B14F-4D97-AF65-F5344CB8AC3E}">
        <p14:creationId xmlns:p14="http://schemas.microsoft.com/office/powerpoint/2010/main" val="1497479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Correlation vs Regression</a:t>
            </a:r>
          </a:p>
        </p:txBody>
      </p:sp>
      <p:sp>
        <p:nvSpPr>
          <p:cNvPr id="3" name="TextBox 2"/>
          <p:cNvSpPr txBox="1"/>
          <p:nvPr/>
        </p:nvSpPr>
        <p:spPr>
          <a:xfrm>
            <a:off x="1090670" y="1531345"/>
            <a:ext cx="10168569" cy="4401205"/>
          </a:xfrm>
          <a:prstGeom prst="rect">
            <a:avLst/>
          </a:prstGeom>
          <a:noFill/>
        </p:spPr>
        <p:txBody>
          <a:bodyPr wrap="square" rtlCol="0">
            <a:spAutoFit/>
          </a:bodyPr>
          <a:lstStyle/>
          <a:p>
            <a:pPr marL="285750" indent="-285750">
              <a:buFont typeface="Arial" charset="0"/>
              <a:buChar char="•"/>
            </a:pPr>
            <a:r>
              <a:rPr lang="en-US" sz="2800" dirty="0"/>
              <a:t>Both methods are ways to explore contingency between variables.</a:t>
            </a:r>
          </a:p>
          <a:p>
            <a:pPr marL="285750" indent="-285750">
              <a:buFont typeface="Arial" charset="0"/>
              <a:buChar char="•"/>
            </a:pPr>
            <a:endParaRPr lang="en-US" sz="2800" dirty="0"/>
          </a:p>
          <a:p>
            <a:pPr marL="285750" indent="-285750">
              <a:buFont typeface="Arial" charset="0"/>
              <a:buChar char="•"/>
            </a:pPr>
            <a:r>
              <a:rPr lang="en-US" sz="2800" dirty="0"/>
              <a:t>Regression describes the degree to which we can predict the value of one variable based on the value of another.</a:t>
            </a:r>
          </a:p>
          <a:p>
            <a:pPr marL="285750" indent="-285750">
              <a:buFont typeface="Arial" charset="0"/>
              <a:buChar char="•"/>
            </a:pPr>
            <a:endParaRPr lang="en-US" sz="2800" dirty="0"/>
          </a:p>
          <a:p>
            <a:pPr marL="285750" indent="-285750">
              <a:buFont typeface="Arial" charset="0"/>
              <a:buChar char="•"/>
            </a:pPr>
            <a:r>
              <a:rPr lang="en-US" sz="2800" dirty="0"/>
              <a:t>Regression calculates a line that describes this relationship between two variables.</a:t>
            </a:r>
          </a:p>
          <a:p>
            <a:pPr marL="285750" indent="-285750">
              <a:buFont typeface="Arial" charset="0"/>
              <a:buChar char="•"/>
            </a:pPr>
            <a:endParaRPr lang="en-US" sz="2800" dirty="0"/>
          </a:p>
          <a:p>
            <a:pPr marL="285750" indent="-285750">
              <a:buFont typeface="Arial" charset="0"/>
              <a:buChar char="•"/>
            </a:pPr>
            <a:r>
              <a:rPr lang="en-US" sz="2800" dirty="0"/>
              <a:t>Use regression when you believe there is a strong case for causation.</a:t>
            </a:r>
          </a:p>
        </p:txBody>
      </p:sp>
    </p:spTree>
    <p:extLst>
      <p:ext uri="{BB962C8B-B14F-4D97-AF65-F5344CB8AC3E}">
        <p14:creationId xmlns:p14="http://schemas.microsoft.com/office/powerpoint/2010/main" val="862157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Correlation vs Regression</a:t>
            </a:r>
          </a:p>
        </p:txBody>
      </p:sp>
      <p:sp>
        <p:nvSpPr>
          <p:cNvPr id="3" name="TextBox 2"/>
          <p:cNvSpPr txBox="1"/>
          <p:nvPr/>
        </p:nvSpPr>
        <p:spPr>
          <a:xfrm>
            <a:off x="1090670" y="1531345"/>
            <a:ext cx="10168569" cy="4401205"/>
          </a:xfrm>
          <a:prstGeom prst="rect">
            <a:avLst/>
          </a:prstGeom>
          <a:noFill/>
        </p:spPr>
        <p:txBody>
          <a:bodyPr wrap="square" rtlCol="0">
            <a:spAutoFit/>
          </a:bodyPr>
          <a:lstStyle/>
          <a:p>
            <a:pPr marL="285750" indent="-285750">
              <a:buFont typeface="Arial" charset="0"/>
              <a:buChar char="•"/>
            </a:pPr>
            <a:r>
              <a:rPr lang="en-US" sz="2800" dirty="0"/>
              <a:t>Both methods are ways to explore contingency between variables.</a:t>
            </a:r>
          </a:p>
          <a:p>
            <a:pPr marL="285750" indent="-285750">
              <a:buFont typeface="Arial" charset="0"/>
              <a:buChar char="•"/>
            </a:pPr>
            <a:endParaRPr lang="en-US" sz="2800" dirty="0"/>
          </a:p>
          <a:p>
            <a:pPr marL="285750" indent="-285750">
              <a:buFont typeface="Arial" charset="0"/>
              <a:buChar char="•"/>
            </a:pPr>
            <a:r>
              <a:rPr lang="en-US" sz="2800" dirty="0"/>
              <a:t>Regression describes the degree to which we can predict the value of one variable based on the value of another.</a:t>
            </a:r>
          </a:p>
          <a:p>
            <a:pPr marL="285750" indent="-285750">
              <a:buFont typeface="Arial" charset="0"/>
              <a:buChar char="•"/>
            </a:pPr>
            <a:endParaRPr lang="en-US" sz="2800" dirty="0"/>
          </a:p>
          <a:p>
            <a:pPr marL="285750" indent="-285750">
              <a:buFont typeface="Arial" charset="0"/>
              <a:buChar char="•"/>
            </a:pPr>
            <a:r>
              <a:rPr lang="en-US" sz="2800" dirty="0"/>
              <a:t>Regression calculates a line that describes this relationship between two variables.</a:t>
            </a:r>
          </a:p>
          <a:p>
            <a:pPr marL="285750" indent="-285750">
              <a:buFont typeface="Arial" charset="0"/>
              <a:buChar char="•"/>
            </a:pPr>
            <a:endParaRPr lang="en-US" sz="2800" dirty="0"/>
          </a:p>
          <a:p>
            <a:pPr marL="285750" indent="-285750">
              <a:buFont typeface="Arial" charset="0"/>
              <a:buChar char="•"/>
            </a:pPr>
            <a:r>
              <a:rPr lang="en-US" sz="2800" dirty="0"/>
              <a:t>Use regression when you believe there is a strong case for causation.</a:t>
            </a:r>
          </a:p>
        </p:txBody>
      </p:sp>
    </p:spTree>
    <p:extLst>
      <p:ext uri="{BB962C8B-B14F-4D97-AF65-F5344CB8AC3E}">
        <p14:creationId xmlns:p14="http://schemas.microsoft.com/office/powerpoint/2010/main" val="3626583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Terminology</a:t>
            </a:r>
          </a:p>
        </p:txBody>
      </p:sp>
      <p:sp>
        <p:nvSpPr>
          <p:cNvPr id="3" name="Rectangle 2"/>
          <p:cNvSpPr/>
          <p:nvPr/>
        </p:nvSpPr>
        <p:spPr>
          <a:xfrm>
            <a:off x="214641" y="1109317"/>
            <a:ext cx="11201504" cy="4832092"/>
          </a:xfrm>
          <a:prstGeom prst="rect">
            <a:avLst/>
          </a:prstGeom>
        </p:spPr>
        <p:txBody>
          <a:bodyPr wrap="square">
            <a:spAutoFit/>
          </a:bodyPr>
          <a:lstStyle/>
          <a:p>
            <a:r>
              <a:rPr lang="en-US" sz="4400" dirty="0"/>
              <a:t>Linear regression vs.</a:t>
            </a:r>
          </a:p>
          <a:p>
            <a:endParaRPr lang="en-US" sz="4400" dirty="0"/>
          </a:p>
          <a:p>
            <a:r>
              <a:rPr lang="en-US" sz="4400" dirty="0"/>
              <a:t>OLS regression </a:t>
            </a:r>
            <a:r>
              <a:rPr lang="en-US" sz="3600" dirty="0"/>
              <a:t>(Ordinary least squares regression) vs.</a:t>
            </a:r>
            <a:endParaRPr lang="en-US" sz="4400" dirty="0"/>
          </a:p>
          <a:p>
            <a:endParaRPr lang="en-US" sz="4400" dirty="0"/>
          </a:p>
          <a:p>
            <a:r>
              <a:rPr lang="en-US" sz="4400" dirty="0"/>
              <a:t>General linear models vs.</a:t>
            </a:r>
          </a:p>
          <a:p>
            <a:endParaRPr lang="en-US" sz="4400" dirty="0"/>
          </a:p>
          <a:p>
            <a:r>
              <a:rPr lang="en-US" sz="4400" dirty="0"/>
              <a:t>Generalized linear model</a:t>
            </a:r>
          </a:p>
        </p:txBody>
      </p:sp>
    </p:spTree>
    <p:extLst>
      <p:ext uri="{BB962C8B-B14F-4D97-AF65-F5344CB8AC3E}">
        <p14:creationId xmlns:p14="http://schemas.microsoft.com/office/powerpoint/2010/main" val="1902704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Terminology</a:t>
            </a:r>
          </a:p>
        </p:txBody>
      </p:sp>
      <p:sp>
        <p:nvSpPr>
          <p:cNvPr id="3" name="Rectangle 2"/>
          <p:cNvSpPr/>
          <p:nvPr/>
        </p:nvSpPr>
        <p:spPr>
          <a:xfrm>
            <a:off x="214641" y="1109317"/>
            <a:ext cx="11201504" cy="4401205"/>
          </a:xfrm>
          <a:prstGeom prst="rect">
            <a:avLst/>
          </a:prstGeom>
        </p:spPr>
        <p:txBody>
          <a:bodyPr wrap="square">
            <a:spAutoFit/>
          </a:bodyPr>
          <a:lstStyle/>
          <a:p>
            <a:r>
              <a:rPr lang="en-US" sz="4000" dirty="0">
                <a:solidFill>
                  <a:schemeClr val="accent1">
                    <a:lumMod val="75000"/>
                  </a:schemeClr>
                </a:solidFill>
              </a:rPr>
              <a:t>Linear regression vs.</a:t>
            </a:r>
          </a:p>
          <a:p>
            <a:endParaRPr lang="en-US" sz="4000" dirty="0">
              <a:solidFill>
                <a:schemeClr val="accent1">
                  <a:lumMod val="75000"/>
                </a:schemeClr>
              </a:solidFill>
            </a:endParaRPr>
          </a:p>
          <a:p>
            <a:r>
              <a:rPr lang="en-US" sz="4000" dirty="0">
                <a:solidFill>
                  <a:schemeClr val="accent1">
                    <a:lumMod val="75000"/>
                  </a:schemeClr>
                </a:solidFill>
              </a:rPr>
              <a:t>OLS regression </a:t>
            </a:r>
            <a:r>
              <a:rPr lang="en-US" sz="3200" dirty="0">
                <a:solidFill>
                  <a:schemeClr val="accent1">
                    <a:lumMod val="75000"/>
                  </a:schemeClr>
                </a:solidFill>
              </a:rPr>
              <a:t>(Ordinary least squares regression) vs.</a:t>
            </a:r>
            <a:endParaRPr lang="en-US" sz="4000" dirty="0">
              <a:solidFill>
                <a:schemeClr val="accent1">
                  <a:lumMod val="75000"/>
                </a:schemeClr>
              </a:solidFill>
            </a:endParaRPr>
          </a:p>
          <a:p>
            <a:endParaRPr lang="en-US" sz="4000" dirty="0"/>
          </a:p>
          <a:p>
            <a:r>
              <a:rPr lang="en-US" sz="4000" dirty="0">
                <a:solidFill>
                  <a:srgbClr val="7030A0"/>
                </a:solidFill>
              </a:rPr>
              <a:t>General linear models vs.</a:t>
            </a:r>
          </a:p>
          <a:p>
            <a:endParaRPr lang="en-US" sz="4000" dirty="0"/>
          </a:p>
          <a:p>
            <a:r>
              <a:rPr lang="en-US" sz="4000" dirty="0">
                <a:solidFill>
                  <a:srgbClr val="C00000"/>
                </a:solidFill>
              </a:rPr>
              <a:t>Generalized linear model</a:t>
            </a:r>
          </a:p>
        </p:txBody>
      </p:sp>
      <p:grpSp>
        <p:nvGrpSpPr>
          <p:cNvPr id="6" name="Group 5">
            <a:extLst>
              <a:ext uri="{FF2B5EF4-FFF2-40B4-BE49-F238E27FC236}">
                <a16:creationId xmlns:a16="http://schemas.microsoft.com/office/drawing/2014/main" id="{005E63D2-FAF5-A14C-85F4-9CB2D27E130E}"/>
              </a:ext>
            </a:extLst>
          </p:cNvPr>
          <p:cNvGrpSpPr/>
          <p:nvPr/>
        </p:nvGrpSpPr>
        <p:grpSpPr>
          <a:xfrm>
            <a:off x="9670473" y="1200453"/>
            <a:ext cx="1745672" cy="4218932"/>
            <a:chOff x="9670473" y="1200453"/>
            <a:chExt cx="1745672" cy="4218932"/>
          </a:xfrm>
        </p:grpSpPr>
        <p:sp>
          <p:nvSpPr>
            <p:cNvPr id="4" name="Right Brace 3">
              <a:extLst>
                <a:ext uri="{FF2B5EF4-FFF2-40B4-BE49-F238E27FC236}">
                  <a16:creationId xmlns:a16="http://schemas.microsoft.com/office/drawing/2014/main" id="{36565F41-55C2-2C48-8783-8DAE487BE046}"/>
                </a:ext>
              </a:extLst>
            </p:cNvPr>
            <p:cNvSpPr/>
            <p:nvPr/>
          </p:nvSpPr>
          <p:spPr>
            <a:xfrm>
              <a:off x="9670473" y="1200453"/>
              <a:ext cx="374071" cy="4218932"/>
            </a:xfrm>
            <a:prstGeom prst="rightBrace">
              <a:avLst/>
            </a:prstGeom>
            <a:ln w="5715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27C45FF-ABE6-A344-85E1-50E733EFBCEE}"/>
                </a:ext>
              </a:extLst>
            </p:cNvPr>
            <p:cNvSpPr txBox="1"/>
            <p:nvPr/>
          </p:nvSpPr>
          <p:spPr>
            <a:xfrm>
              <a:off x="10490892" y="3017531"/>
              <a:ext cx="925253" cy="584775"/>
            </a:xfrm>
            <a:prstGeom prst="rect">
              <a:avLst/>
            </a:prstGeom>
            <a:noFill/>
          </p:spPr>
          <p:txBody>
            <a:bodyPr wrap="none" rtlCol="0">
              <a:spAutoFit/>
            </a:bodyPr>
            <a:lstStyle/>
            <a:p>
              <a:r>
                <a:rPr lang="en-US" sz="3200" b="1" dirty="0" err="1">
                  <a:latin typeface="Courier New" panose="02070309020205020404" pitchFamily="49" charset="0"/>
                  <a:cs typeface="Courier New" panose="02070309020205020404" pitchFamily="49" charset="0"/>
                </a:rPr>
                <a:t>glm</a:t>
              </a:r>
              <a:endParaRPr lang="en-US" sz="3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706083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Regression in R</a:t>
            </a:r>
          </a:p>
        </p:txBody>
      </p:sp>
      <mc:AlternateContent xmlns:mc="http://schemas.openxmlformats.org/markup-compatibility/2006" xmlns:a14="http://schemas.microsoft.com/office/drawing/2010/main">
        <mc:Choice Requires="a14">
          <p:sp>
            <p:nvSpPr>
              <p:cNvPr id="3" name="Rectangle 2"/>
              <p:cNvSpPr/>
              <p:nvPr/>
            </p:nvSpPr>
            <p:spPr>
              <a:xfrm>
                <a:off x="214642" y="1109317"/>
                <a:ext cx="6232458" cy="4401205"/>
              </a:xfrm>
              <a:prstGeom prst="rect">
                <a:avLst/>
              </a:prstGeom>
            </p:spPr>
            <p:txBody>
              <a:bodyPr wrap="square">
                <a:spAutoFit/>
              </a:bodyPr>
              <a:lstStyle/>
              <a:p>
                <a:pPr marL="742950" indent="-742950">
                  <a:buFont typeface="+mj-lt"/>
                  <a:buAutoNum type="arabicParenR"/>
                </a:pPr>
                <a:r>
                  <a:rPr lang="en-US" sz="2800" dirty="0"/>
                  <a:t>With linear regression we find the linear equation that best predicts the values of Y based on the values of X.</a:t>
                </a:r>
              </a:p>
              <a:p>
                <a:pPr marL="742950" indent="-742950">
                  <a:buFont typeface="+mj-lt"/>
                  <a:buAutoNum type="arabicParenR"/>
                </a:pPr>
                <a:endParaRPr lang="en-US" sz="2800" dirty="0"/>
              </a:p>
              <a:p>
                <a:pPr marL="742950" indent="-742950">
                  <a:buFont typeface="+mj-lt"/>
                  <a:buAutoNum type="arabicParenR"/>
                </a:pPr>
                <a:r>
                  <a:rPr lang="en-US" sz="2800" b="0" dirty="0"/>
                  <a:t>     </a:t>
                </a:r>
                <a14:m>
                  <m:oMath xmlns:m="http://schemas.openxmlformats.org/officeDocument/2006/math">
                    <m:r>
                      <a:rPr lang="en-US" sz="2800" b="0" i="1" smtClean="0">
                        <a:latin typeface="Cambria Math" charset="0"/>
                      </a:rPr>
                      <m:t>𝑦</m:t>
                    </m:r>
                    <m:r>
                      <a:rPr lang="mr-IN" sz="2800" i="1" smtClean="0">
                        <a:latin typeface="Cambria Math" charset="0"/>
                      </a:rPr>
                      <m:t>=</m:t>
                    </m:r>
                    <m:r>
                      <a:rPr lang="en-US" sz="2800" b="0" i="1" smtClean="0">
                        <a:latin typeface="Cambria Math" charset="0"/>
                      </a:rPr>
                      <m:t>𝑏𝑥</m:t>
                    </m:r>
                    <m:r>
                      <a:rPr lang="en-US" sz="2800" b="0" i="1" smtClean="0">
                        <a:latin typeface="Cambria Math" charset="0"/>
                      </a:rPr>
                      <m:t>+</m:t>
                    </m:r>
                    <m:r>
                      <a:rPr lang="en-US" sz="2800" b="0" i="1" smtClean="0">
                        <a:latin typeface="Cambria Math" charset="0"/>
                      </a:rPr>
                      <m:t>𝑎</m:t>
                    </m:r>
                  </m:oMath>
                </a14:m>
                <a:endParaRPr lang="en-US" sz="2800" dirty="0"/>
              </a:p>
              <a:p>
                <a:pPr marL="742950" indent="-742950">
                  <a:buFont typeface="+mj-lt"/>
                  <a:buAutoNum type="arabicParenR"/>
                </a:pPr>
                <a:endParaRPr lang="en-US" sz="2800" dirty="0"/>
              </a:p>
              <a:p>
                <a:pPr marL="742950" indent="-742950">
                  <a:buFont typeface="+mj-lt"/>
                  <a:buAutoNum type="arabicParenR"/>
                </a:pPr>
                <a:r>
                  <a:rPr lang="en-US" sz="2800" dirty="0"/>
                  <a:t>Least-squares regression minimizes the squared deviations of the data points from that line.</a:t>
                </a:r>
              </a:p>
            </p:txBody>
          </p:sp>
        </mc:Choice>
        <mc:Fallback xmlns="">
          <p:sp>
            <p:nvSpPr>
              <p:cNvPr id="3" name="Rectangle 2"/>
              <p:cNvSpPr>
                <a:spLocks noRot="1" noChangeAspect="1" noMove="1" noResize="1" noEditPoints="1" noAdjustHandles="1" noChangeArrowheads="1" noChangeShapeType="1" noTextEdit="1"/>
              </p:cNvSpPr>
              <p:nvPr/>
            </p:nvSpPr>
            <p:spPr>
              <a:xfrm>
                <a:off x="214642" y="1109317"/>
                <a:ext cx="6232458" cy="4401205"/>
              </a:xfrm>
              <a:prstGeom prst="rect">
                <a:avLst/>
              </a:prstGeom>
              <a:blipFill rotWithShape="0">
                <a:blip r:embed="rId2"/>
                <a:stretch>
                  <a:fillRect l="-2053" t="-1524" b="-3047"/>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1944046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0D0BAB-640C-6B4C-A84B-595C44C70821}"/>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Plotting in R</a:t>
            </a:r>
          </a:p>
          <a:p>
            <a:endParaRPr lang="en-US" sz="1000" dirty="0"/>
          </a:p>
        </p:txBody>
      </p:sp>
      <p:graphicFrame>
        <p:nvGraphicFramePr>
          <p:cNvPr id="6" name="Table 6">
            <a:extLst>
              <a:ext uri="{FF2B5EF4-FFF2-40B4-BE49-F238E27FC236}">
                <a16:creationId xmlns:a16="http://schemas.microsoft.com/office/drawing/2014/main" id="{B0D64BAF-65BF-2349-B2C5-16EC38A5412C}"/>
              </a:ext>
            </a:extLst>
          </p:cNvPr>
          <p:cNvGraphicFramePr>
            <a:graphicFrameLocks noGrp="1"/>
          </p:cNvGraphicFramePr>
          <p:nvPr/>
        </p:nvGraphicFramePr>
        <p:xfrm>
          <a:off x="943582" y="3578980"/>
          <a:ext cx="10194588" cy="1112520"/>
        </p:xfrm>
        <a:graphic>
          <a:graphicData uri="http://schemas.openxmlformats.org/drawingml/2006/table">
            <a:tbl>
              <a:tblPr firstRow="1" bandRow="1">
                <a:tableStyleId>{5C22544A-7EE6-4342-B048-85BDC9FD1C3A}</a:tableStyleId>
              </a:tblPr>
              <a:tblGrid>
                <a:gridCol w="5496129">
                  <a:extLst>
                    <a:ext uri="{9D8B030D-6E8A-4147-A177-3AD203B41FA5}">
                      <a16:colId xmlns:a16="http://schemas.microsoft.com/office/drawing/2014/main" val="1354466918"/>
                    </a:ext>
                  </a:extLst>
                </a:gridCol>
                <a:gridCol w="4698459">
                  <a:extLst>
                    <a:ext uri="{9D8B030D-6E8A-4147-A177-3AD203B41FA5}">
                      <a16:colId xmlns:a16="http://schemas.microsoft.com/office/drawing/2014/main" val="3621143921"/>
                    </a:ext>
                  </a:extLst>
                </a:gridCol>
              </a:tblGrid>
              <a:tr h="370840">
                <a:tc>
                  <a:txBody>
                    <a:bodyPr/>
                    <a:lstStyle/>
                    <a:p>
                      <a:r>
                        <a:rPr lang="en-US" b="1" dirty="0">
                          <a:solidFill>
                            <a:schemeClr val="tx1"/>
                          </a:solidFill>
                        </a:rPr>
                        <a:t>Base 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ggplot2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6464682"/>
                  </a:ext>
                </a:extLst>
              </a:tr>
              <a:tr h="370840">
                <a:tc>
                  <a:txBody>
                    <a:bodyPr/>
                    <a:lstStyle/>
                    <a:p>
                      <a:r>
                        <a:rPr lang="en-US" b="0" dirty="0">
                          <a:solidFill>
                            <a:schemeClr val="tx1"/>
                          </a:solidFill>
                        </a:rPr>
                        <a:t>Shallow learning curve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b="0" dirty="0">
                          <a:solidFill>
                            <a:schemeClr val="tx1"/>
                          </a:solidFill>
                        </a:rPr>
                        <a:t>Steep learning curve</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3192182"/>
                  </a:ext>
                </a:extLst>
              </a:tr>
              <a:tr h="370840">
                <a:tc>
                  <a:txBody>
                    <a:bodyPr/>
                    <a:lstStyle/>
                    <a:p>
                      <a:r>
                        <a:rPr lang="en-US" b="0" dirty="0">
                          <a:solidFill>
                            <a:schemeClr val="tx1"/>
                          </a:solidFill>
                        </a:rPr>
                        <a:t>More freedom to do anything you want to do</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a:solidFill>
                            <a:schemeClr val="tx1"/>
                          </a:solidFill>
                        </a:rPr>
                        <a:t>Many good decisions are default behavior</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6503268"/>
                  </a:ext>
                </a:extLst>
              </a:tr>
            </a:tbl>
          </a:graphicData>
        </a:graphic>
      </p:graphicFrame>
      <p:sp>
        <p:nvSpPr>
          <p:cNvPr id="7" name="TextBox 6">
            <a:extLst>
              <a:ext uri="{FF2B5EF4-FFF2-40B4-BE49-F238E27FC236}">
                <a16:creationId xmlns:a16="http://schemas.microsoft.com/office/drawing/2014/main" id="{D8EE0993-D809-7346-A549-EB26C0F7AFF9}"/>
              </a:ext>
            </a:extLst>
          </p:cNvPr>
          <p:cNvSpPr txBox="1"/>
          <p:nvPr/>
        </p:nvSpPr>
        <p:spPr>
          <a:xfrm>
            <a:off x="2003899" y="1466324"/>
            <a:ext cx="8628434" cy="1477328"/>
          </a:xfrm>
          <a:prstGeom prst="rect">
            <a:avLst/>
          </a:prstGeom>
          <a:noFill/>
        </p:spPr>
        <p:txBody>
          <a:bodyPr wrap="square" rtlCol="0">
            <a:spAutoFit/>
          </a:bodyPr>
          <a:lstStyle/>
          <a:p>
            <a:r>
              <a:rPr lang="en-US" dirty="0"/>
              <a:t>R has always had some plotting capabilities. However, the number of packages that are designed to produce data visualizations has grown dramatically over the last 15 years. Today the plotting landscape is dominated by two largely incompatible ecosystems one in base R and one integrated with the package ggplot2. I use both in my own work.</a:t>
            </a:r>
          </a:p>
          <a:p>
            <a:endParaRPr lang="en-US" dirty="0"/>
          </a:p>
        </p:txBody>
      </p:sp>
    </p:spTree>
    <p:extLst>
      <p:ext uri="{BB962C8B-B14F-4D97-AF65-F5344CB8AC3E}">
        <p14:creationId xmlns:p14="http://schemas.microsoft.com/office/powerpoint/2010/main" val="403753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3788273" y="1674970"/>
                <a:ext cx="871328"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3788273" y="1674970"/>
                <a:ext cx="871328" cy="572786"/>
              </a:xfrm>
              <a:prstGeom prst="rect">
                <a:avLst/>
              </a:prstGeom>
              <a:blipFill>
                <a:blip r:embed="rId5"/>
                <a:stretch>
                  <a:fillRect l="-5797" t="-4348" r="-1449" b="-6522"/>
                </a:stretch>
              </a:blipFill>
            </p:spPr>
            <p:txBody>
              <a:bodyPr/>
              <a:lstStyle/>
              <a:p>
                <a:r>
                  <a:rPr lang="en-US">
                    <a:noFill/>
                  </a:rPr>
                  <a:t> </a:t>
                </a:r>
              </a:p>
            </p:txBody>
          </p:sp>
        </mc:Fallback>
      </mc:AlternateContent>
      <p:sp>
        <p:nvSpPr>
          <p:cNvPr id="15" name="Rectangle 14"/>
          <p:cNvSpPr/>
          <p:nvPr/>
        </p:nvSpPr>
        <p:spPr>
          <a:xfrm>
            <a:off x="3706306" y="1609992"/>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21" y="1725384"/>
            <a:ext cx="5651072" cy="3591539"/>
          </a:xfrm>
          <a:prstGeom prst="rect">
            <a:avLst/>
          </a:prstGeom>
        </p:spPr>
      </p:pic>
    </p:spTree>
    <p:extLst>
      <p:ext uri="{BB962C8B-B14F-4D97-AF65-F5344CB8AC3E}">
        <p14:creationId xmlns:p14="http://schemas.microsoft.com/office/powerpoint/2010/main" val="21253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C47F6E-F05A-A540-8E8B-8667545EAB33}"/>
              </a:ext>
            </a:extLst>
          </p:cNvPr>
          <p:cNvSpPr/>
          <p:nvPr/>
        </p:nvSpPr>
        <p:spPr>
          <a:xfrm>
            <a:off x="4245849" y="1647260"/>
            <a:ext cx="395422" cy="285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783100" y="1156145"/>
                <a:ext cx="13676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charset="0"/>
                        </a:rPr>
                        <m:t>𝒚</m:t>
                      </m:r>
                      <m:r>
                        <a:rPr lang="mr-IN" b="1" i="1">
                          <a:latin typeface="Cambria Math" charset="0"/>
                        </a:rPr>
                        <m:t>=</m:t>
                      </m:r>
                      <m:r>
                        <a:rPr lang="en-US" b="1" i="1">
                          <a:latin typeface="Cambria Math" charset="0"/>
                        </a:rPr>
                        <m:t>𝒃𝒙</m:t>
                      </m:r>
                      <m:r>
                        <a:rPr lang="en-US" b="1" i="1">
                          <a:latin typeface="Cambria Math" charset="0"/>
                        </a:rPr>
                        <m:t>+</m:t>
                      </m:r>
                      <m:r>
                        <a:rPr lang="en-US" b="1" i="1">
                          <a:latin typeface="Cambria Math" charset="0"/>
                        </a:rPr>
                        <m:t>𝒂</m:t>
                      </m:r>
                    </m:oMath>
                  </m:oMathPara>
                </a14:m>
                <a:endParaRPr lang="en-US" b="1" dirty="0"/>
              </a:p>
            </p:txBody>
          </p:sp>
        </mc:Choice>
        <mc:Fallback xmlns="">
          <p:sp>
            <p:nvSpPr>
              <p:cNvPr id="8" name="Rectangle 7"/>
              <p:cNvSpPr>
                <a:spLocks noRot="1" noChangeAspect="1" noMove="1" noResize="1" noEditPoints="1" noAdjustHandles="1" noChangeArrowheads="1" noChangeShapeType="1" noTextEdit="1"/>
              </p:cNvSpPr>
              <p:nvPr/>
            </p:nvSpPr>
            <p:spPr>
              <a:xfrm>
                <a:off x="3783100" y="1156145"/>
                <a:ext cx="1367682" cy="369332"/>
              </a:xfrm>
              <a:prstGeom prst="rect">
                <a:avLst/>
              </a:prstGeom>
              <a:blipFill rotWithShape="0">
                <a:blip r:embed="rId4"/>
                <a:stretch>
                  <a:fillRect b="-6667"/>
                </a:stretch>
              </a:blipFill>
            </p:spPr>
            <p:txBody>
              <a:bodyPr/>
              <a:lstStyle/>
              <a:p>
                <a:r>
                  <a:rPr lang="en-US">
                    <a:noFill/>
                  </a:rPr>
                  <a:t> </a:t>
                </a:r>
              </a:p>
            </p:txBody>
          </p:sp>
        </mc:Fallback>
      </mc:AlternateContent>
      <p:sp>
        <p:nvSpPr>
          <p:cNvPr id="9" name="Rectangle 8"/>
          <p:cNvSpPr/>
          <p:nvPr/>
        </p:nvSpPr>
        <p:spPr>
          <a:xfrm>
            <a:off x="1376265" y="4357396"/>
            <a:ext cx="685800" cy="186612"/>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51917" y="1207171"/>
            <a:ext cx="191279" cy="267280"/>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6265" y="4570511"/>
            <a:ext cx="685800" cy="18661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87414" y="1207171"/>
            <a:ext cx="193521" cy="26728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p:cNvSpPr txBox="1"/>
              <p:nvPr/>
            </p:nvSpPr>
            <p:spPr>
              <a:xfrm>
                <a:off x="3788273" y="1674970"/>
                <a:ext cx="871329"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𝑡</m:t>
                      </m:r>
                      <m:r>
                        <a:rPr lang="en-US" b="0" i="1" smtClean="0">
                          <a:latin typeface="Cambria Math" charset="0"/>
                        </a:rPr>
                        <m:t>= </m:t>
                      </m:r>
                      <m:f>
                        <m:fPr>
                          <m:ctrlPr>
                            <a:rPr lang="mr-IN" b="0" i="1" smtClean="0">
                              <a:latin typeface="Cambria Math" panose="02040503050406030204" pitchFamily="18" charset="0"/>
                            </a:rPr>
                          </m:ctrlPr>
                        </m:fPr>
                        <m:num>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𝑆𝐸</m:t>
                              </m:r>
                            </m:e>
                            <m:sub>
                              <m:r>
                                <a:rPr lang="en-US" b="0" i="1" smtClean="0">
                                  <a:latin typeface="Cambria Math" charset="0"/>
                                </a:rPr>
                                <m:t>𝑏</m:t>
                              </m:r>
                            </m:sub>
                          </m:sSub>
                        </m:den>
                      </m:f>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3788273" y="1674970"/>
                <a:ext cx="871329" cy="572786"/>
              </a:xfrm>
              <a:prstGeom prst="rect">
                <a:avLst/>
              </a:prstGeom>
              <a:blipFill>
                <a:blip r:embed="rId5"/>
                <a:stretch>
                  <a:fillRect l="-5797" t="-8696" r="-1449" b="-6522"/>
                </a:stretch>
              </a:blipFill>
            </p:spPr>
            <p:txBody>
              <a:bodyPr/>
              <a:lstStyle/>
              <a:p>
                <a:r>
                  <a:rPr lang="en-US">
                    <a:noFill/>
                  </a:rPr>
                  <a:t> </a:t>
                </a:r>
              </a:p>
            </p:txBody>
          </p:sp>
        </mc:Fallback>
      </mc:AlternateContent>
      <p:sp>
        <p:nvSpPr>
          <p:cNvPr id="15" name="Rectangle 14"/>
          <p:cNvSpPr/>
          <p:nvPr/>
        </p:nvSpPr>
        <p:spPr>
          <a:xfrm>
            <a:off x="3648207" y="1624361"/>
            <a:ext cx="1355736" cy="674004"/>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241354" y="4565780"/>
            <a:ext cx="552632"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313" y="1156145"/>
            <a:ext cx="4976444" cy="3730490"/>
          </a:xfrm>
          <a:prstGeom prst="rect">
            <a:avLst/>
          </a:prstGeom>
        </p:spPr>
      </p:pic>
    </p:spTree>
    <p:extLst>
      <p:ext uri="{BB962C8B-B14F-4D97-AF65-F5344CB8AC3E}">
        <p14:creationId xmlns:p14="http://schemas.microsoft.com/office/powerpoint/2010/main" val="167859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 of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2" y="1156145"/>
            <a:ext cx="3299267" cy="113847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62" y="2395773"/>
            <a:ext cx="5732041" cy="3730490"/>
          </a:xfrm>
          <a:prstGeom prst="rect">
            <a:avLst/>
          </a:prstGeom>
        </p:spPr>
      </p:pic>
      <p:sp>
        <p:nvSpPr>
          <p:cNvPr id="16" name="Rectangle 15"/>
          <p:cNvSpPr/>
          <p:nvPr/>
        </p:nvSpPr>
        <p:spPr>
          <a:xfrm>
            <a:off x="2058838" y="5632580"/>
            <a:ext cx="635074" cy="213115"/>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895" y="1156145"/>
            <a:ext cx="3456491" cy="4970118"/>
          </a:xfrm>
          <a:prstGeom prst="rect">
            <a:avLst/>
          </a:prstGeom>
        </p:spPr>
      </p:pic>
      <p:sp>
        <p:nvSpPr>
          <p:cNvPr id="6" name="TextBox 5"/>
          <p:cNvSpPr txBox="1"/>
          <p:nvPr/>
        </p:nvSpPr>
        <p:spPr>
          <a:xfrm>
            <a:off x="3638261" y="1163714"/>
            <a:ext cx="4315092" cy="1077218"/>
          </a:xfrm>
          <a:prstGeom prst="rect">
            <a:avLst/>
          </a:prstGeom>
          <a:noFill/>
        </p:spPr>
        <p:txBody>
          <a:bodyPr wrap="none" rtlCol="0">
            <a:spAutoFit/>
          </a:bodyPr>
          <a:lstStyle/>
          <a:p>
            <a:r>
              <a:rPr lang="en-US" sz="1600" dirty="0"/>
              <a:t>This can help to justify the biological importance </a:t>
            </a:r>
          </a:p>
          <a:p>
            <a:r>
              <a:rPr lang="en-US" sz="1600" dirty="0"/>
              <a:t>assuming you have a regression that is significant.</a:t>
            </a:r>
          </a:p>
          <a:p>
            <a:r>
              <a:rPr lang="en-US" sz="1600" dirty="0"/>
              <a:t>It is the proportion of total variance explained by </a:t>
            </a:r>
          </a:p>
          <a:p>
            <a:r>
              <a:rPr lang="en-US" sz="1600" dirty="0"/>
              <a:t>the regression.</a:t>
            </a:r>
          </a:p>
        </p:txBody>
      </p:sp>
      <p:cxnSp>
        <p:nvCxnSpPr>
          <p:cNvPr id="8" name="Straight Arrow Connector 7"/>
          <p:cNvCxnSpPr>
            <a:stCxn id="6" idx="2"/>
          </p:cNvCxnSpPr>
          <p:nvPr/>
        </p:nvCxnSpPr>
        <p:spPr>
          <a:xfrm flipH="1">
            <a:off x="2598237" y="2240932"/>
            <a:ext cx="3197570" cy="3290073"/>
          </a:xfrm>
          <a:prstGeom prst="straightConnector1">
            <a:avLst/>
          </a:prstGeom>
          <a:ln w="381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4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Multiple vs Adjusted R-squared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44" y="1121155"/>
            <a:ext cx="5732041" cy="3730490"/>
          </a:xfrm>
          <a:prstGeom prst="rect">
            <a:avLst/>
          </a:prstGeom>
        </p:spPr>
      </p:pic>
      <p:sp>
        <p:nvSpPr>
          <p:cNvPr id="16" name="Rectangle 15"/>
          <p:cNvSpPr/>
          <p:nvPr/>
        </p:nvSpPr>
        <p:spPr>
          <a:xfrm>
            <a:off x="152443" y="4371817"/>
            <a:ext cx="5417083" cy="214038"/>
          </a:xfrm>
          <a:prstGeom prst="rect">
            <a:avLst/>
          </a:prstGeom>
          <a:solidFill>
            <a:srgbClr val="FF0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5B2826-B7FC-634D-AAB3-7C6EEFE0BB96}"/>
              </a:ext>
            </a:extLst>
          </p:cNvPr>
          <p:cNvSpPr txBox="1"/>
          <p:nvPr/>
        </p:nvSpPr>
        <p:spPr>
          <a:xfrm>
            <a:off x="6307517" y="2617068"/>
            <a:ext cx="5384679" cy="369332"/>
          </a:xfrm>
          <a:prstGeom prst="rect">
            <a:avLst/>
          </a:prstGeom>
          <a:noFill/>
        </p:spPr>
        <p:txBody>
          <a:bodyPr wrap="none" rtlCol="0">
            <a:spAutoFit/>
          </a:bodyPr>
          <a:lstStyle/>
          <a:p>
            <a:r>
              <a:rPr lang="en-US" dirty="0"/>
              <a:t>Adjusted R-squared penalizes for additional parameters</a:t>
            </a:r>
          </a:p>
        </p:txBody>
      </p:sp>
    </p:spTree>
    <p:extLst>
      <p:ext uri="{BB962C8B-B14F-4D97-AF65-F5344CB8AC3E}">
        <p14:creationId xmlns:p14="http://schemas.microsoft.com/office/powerpoint/2010/main" val="924595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Linear regression uses</a:t>
            </a:r>
          </a:p>
        </p:txBody>
      </p:sp>
      <p:sp>
        <p:nvSpPr>
          <p:cNvPr id="3" name="Rectangle 2"/>
          <p:cNvSpPr/>
          <p:nvPr/>
        </p:nvSpPr>
        <p:spPr>
          <a:xfrm>
            <a:off x="214641" y="1109317"/>
            <a:ext cx="11693107" cy="4955203"/>
          </a:xfrm>
          <a:prstGeom prst="rect">
            <a:avLst/>
          </a:prstGeom>
        </p:spPr>
        <p:txBody>
          <a:bodyPr wrap="square">
            <a:spAutoFit/>
          </a:bodyPr>
          <a:lstStyle/>
          <a:p>
            <a:pPr marL="457200" indent="-457200">
              <a:buFont typeface="Arial" charset="0"/>
              <a:buChar char="•"/>
            </a:pPr>
            <a:r>
              <a:rPr lang="en-US" sz="2800" dirty="0"/>
              <a:t>Depict the relationship between two variables in an eye-catching fashion </a:t>
            </a:r>
          </a:p>
          <a:p>
            <a:pPr marL="457200" indent="-457200">
              <a:buFont typeface="Arial" charset="0"/>
              <a:buChar char="•"/>
            </a:pPr>
            <a:endParaRPr lang="en-US" sz="2800" dirty="0"/>
          </a:p>
          <a:p>
            <a:pPr marL="457200" indent="-457200">
              <a:buFont typeface="Arial" charset="0"/>
              <a:buChar char="•"/>
            </a:pPr>
            <a:r>
              <a:rPr lang="en-US" sz="2800" dirty="0"/>
              <a:t>Test the null hypothesis of no association between two variables </a:t>
            </a:r>
          </a:p>
          <a:p>
            <a:pPr marL="914400" lvl="1" indent="-457200">
              <a:buFont typeface="Arial" charset="0"/>
              <a:buChar char="•"/>
            </a:pPr>
            <a:r>
              <a:rPr lang="en-US" sz="2400" dirty="0"/>
              <a:t>The test is whether or not the slope is zero </a:t>
            </a:r>
          </a:p>
          <a:p>
            <a:pPr marL="457200" indent="-457200">
              <a:buFont typeface="Arial" charset="0"/>
              <a:buChar char="•"/>
            </a:pPr>
            <a:endParaRPr lang="en-US" sz="2800" dirty="0"/>
          </a:p>
          <a:p>
            <a:pPr marL="457200" indent="-457200">
              <a:buFont typeface="Arial" charset="0"/>
              <a:buChar char="•"/>
            </a:pPr>
            <a:r>
              <a:rPr lang="en-US" sz="2800" dirty="0"/>
              <a:t>Predict the average value of variable </a:t>
            </a:r>
            <a:r>
              <a:rPr lang="en-US" sz="2800" i="1" dirty="0"/>
              <a:t>Y </a:t>
            </a:r>
            <a:r>
              <a:rPr lang="en-US" sz="2800" dirty="0"/>
              <a:t>for a group of individuals with a given value of variable </a:t>
            </a:r>
            <a:r>
              <a:rPr lang="en-US" sz="2800" i="1" dirty="0"/>
              <a:t>X </a:t>
            </a:r>
            <a:endParaRPr lang="en-US" sz="2800" dirty="0"/>
          </a:p>
          <a:p>
            <a:pPr marL="914400" lvl="1" indent="-457200">
              <a:buFont typeface="Arial" charset="0"/>
              <a:buChar char="•"/>
            </a:pPr>
            <a:r>
              <a:rPr lang="en-US" sz="2400" dirty="0"/>
              <a:t>variation around the line can make it very difficult to predict a value for a given individual with much confidence </a:t>
            </a:r>
          </a:p>
          <a:p>
            <a:pPr marL="914400" lvl="1" indent="-457200">
              <a:buFont typeface="Arial" charset="0"/>
              <a:buChar char="•"/>
            </a:pPr>
            <a:r>
              <a:rPr lang="en-US" sz="2400" dirty="0"/>
              <a:t>Predictions outside of the range of observed data is generally discouraged</a:t>
            </a:r>
          </a:p>
          <a:p>
            <a:pPr marL="914400" lvl="1" indent="-457200">
              <a:buFont typeface="Arial" charset="0"/>
              <a:buChar char="•"/>
            </a:pPr>
            <a:endParaRPr lang="en-US" sz="2400" dirty="0"/>
          </a:p>
          <a:p>
            <a:pPr marL="457200" indent="-457200">
              <a:buFont typeface="Arial" charset="0"/>
              <a:buChar char="•"/>
            </a:pPr>
            <a:r>
              <a:rPr lang="en-US" sz="2800" dirty="0"/>
              <a:t>Used both for experimental and observational studies</a:t>
            </a:r>
          </a:p>
        </p:txBody>
      </p:sp>
    </p:spTree>
    <p:extLst>
      <p:ext uri="{BB962C8B-B14F-4D97-AF65-F5344CB8AC3E}">
        <p14:creationId xmlns:p14="http://schemas.microsoft.com/office/powerpoint/2010/main" val="175613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sp>
        <p:nvSpPr>
          <p:cNvPr id="3" name="Rectangle 2"/>
          <p:cNvSpPr/>
          <p:nvPr/>
        </p:nvSpPr>
        <p:spPr>
          <a:xfrm>
            <a:off x="214641" y="1109317"/>
            <a:ext cx="11693107" cy="4401205"/>
          </a:xfrm>
          <a:prstGeom prst="rect">
            <a:avLst/>
          </a:prstGeom>
        </p:spPr>
        <p:txBody>
          <a:bodyPr wrap="square">
            <a:spAutoFit/>
          </a:bodyPr>
          <a:lstStyle/>
          <a:p>
            <a:r>
              <a:rPr lang="en-US" sz="2800" dirty="0"/>
              <a:t>In general, the residual is the individual’s departure from the value predicted by the model </a:t>
            </a:r>
          </a:p>
          <a:p>
            <a:endParaRPr lang="en-US" sz="2800" dirty="0"/>
          </a:p>
          <a:p>
            <a:r>
              <a:rPr lang="en-US" sz="2800" dirty="0"/>
              <a:t>In this case the model is simple – the linear regression – but residuals also exist for more complex models </a:t>
            </a:r>
          </a:p>
          <a:p>
            <a:endParaRPr lang="en-US" sz="2800" dirty="0"/>
          </a:p>
          <a:p>
            <a:r>
              <a:rPr lang="en-US" sz="2800" dirty="0"/>
              <a:t>For a model that fits better, the residuals will be smaller on average </a:t>
            </a:r>
          </a:p>
          <a:p>
            <a:endParaRPr lang="en-US" sz="2800" dirty="0"/>
          </a:p>
          <a:p>
            <a:r>
              <a:rPr lang="en-US" sz="2800" dirty="0"/>
              <a:t>Residuals can be of interest in their own right, because they represent values that have been </a:t>
            </a:r>
            <a:r>
              <a:rPr lang="en-US" sz="2800" b="1" i="1" dirty="0"/>
              <a:t>corrected </a:t>
            </a:r>
            <a:r>
              <a:rPr lang="en-US" sz="2800" dirty="0"/>
              <a:t>for relationships that might be obscuring a pattern.</a:t>
            </a:r>
          </a:p>
        </p:txBody>
      </p:sp>
    </p:spTree>
    <p:extLst>
      <p:ext uri="{BB962C8B-B14F-4D97-AF65-F5344CB8AC3E}">
        <p14:creationId xmlns:p14="http://schemas.microsoft.com/office/powerpoint/2010/main" val="2056213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316E24-290B-3B49-9578-29830BBBC218}"/>
              </a:ext>
            </a:extLst>
          </p:cNvPr>
          <p:cNvPicPr>
            <a:picLocks noChangeAspect="1"/>
          </p:cNvPicPr>
          <p:nvPr/>
        </p:nvPicPr>
        <p:blipFill>
          <a:blip r:embed="rId2"/>
          <a:stretch>
            <a:fillRect/>
          </a:stretch>
        </p:blipFill>
        <p:spPr>
          <a:xfrm>
            <a:off x="5128809" y="1197267"/>
            <a:ext cx="6069879" cy="485300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What are Residuals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47669" y="2774369"/>
            <a:ext cx="3464817" cy="2011966"/>
          </a:xfrm>
          <a:prstGeom prst="rect">
            <a:avLst/>
          </a:prstGeom>
        </p:spPr>
      </p:pic>
      <p:grpSp>
        <p:nvGrpSpPr>
          <p:cNvPr id="12" name="Group 11"/>
          <p:cNvGrpSpPr/>
          <p:nvPr/>
        </p:nvGrpSpPr>
        <p:grpSpPr>
          <a:xfrm>
            <a:off x="1253471" y="2350534"/>
            <a:ext cx="125510" cy="290512"/>
            <a:chOff x="1261501" y="1613043"/>
            <a:chExt cx="125510" cy="714375"/>
          </a:xfrm>
        </p:grpSpPr>
        <p:cxnSp>
          <p:nvCxnSpPr>
            <p:cNvPr id="7" name="Straight Connector 6"/>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355555" y="2350534"/>
            <a:ext cx="2430505" cy="2738437"/>
            <a:chOff x="2205037" y="1636855"/>
            <a:chExt cx="890588" cy="2738437"/>
          </a:xfrm>
        </p:grpSpPr>
        <p:cxnSp>
          <p:nvCxnSpPr>
            <p:cNvPr id="14" name="Straight Connector 13"/>
            <p:cNvCxnSpPr/>
            <p:nvPr/>
          </p:nvCxnSpPr>
          <p:spPr>
            <a:xfrm flipH="1">
              <a:off x="2205038" y="1636855"/>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2205038" y="1938518"/>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205037" y="4375292"/>
              <a:ext cx="890587" cy="0"/>
            </a:xfrm>
            <a:prstGeom prst="line">
              <a:avLst/>
            </a:prstGeom>
            <a:ln w="9525">
              <a:solidFill>
                <a:srgbClr val="FF0000"/>
              </a:solidFill>
              <a:prstDash val="sysDot"/>
            </a:ln>
            <a:effectLst/>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253471" y="2660715"/>
            <a:ext cx="125510" cy="2428256"/>
            <a:chOff x="1261501" y="1613043"/>
            <a:chExt cx="125510" cy="714375"/>
          </a:xfrm>
        </p:grpSpPr>
        <p:cxnSp>
          <p:nvCxnSpPr>
            <p:cNvPr id="18" name="Straight Connector 17"/>
            <p:cNvCxnSpPr/>
            <p:nvPr/>
          </p:nvCxnSpPr>
          <p:spPr>
            <a:xfrm>
              <a:off x="1262063" y="1613043"/>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23975" y="1613043"/>
              <a:ext cx="0" cy="711057"/>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261501" y="2327418"/>
              <a:ext cx="124948"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9160" y="2310449"/>
            <a:ext cx="1066061" cy="369332"/>
          </a:xfrm>
          <a:prstGeom prst="rect">
            <a:avLst/>
          </a:prstGeom>
          <a:noFill/>
        </p:spPr>
        <p:txBody>
          <a:bodyPr wrap="none" rtlCol="0">
            <a:spAutoFit/>
          </a:bodyPr>
          <a:lstStyle/>
          <a:p>
            <a:r>
              <a:rPr lang="en-US"/>
              <a:t>Horn Size</a:t>
            </a:r>
          </a:p>
        </p:txBody>
      </p:sp>
      <p:sp>
        <p:nvSpPr>
          <p:cNvPr id="22" name="TextBox 21"/>
          <p:cNvSpPr txBox="1"/>
          <p:nvPr/>
        </p:nvSpPr>
        <p:spPr>
          <a:xfrm>
            <a:off x="179159" y="3623770"/>
            <a:ext cx="1070871" cy="369332"/>
          </a:xfrm>
          <a:prstGeom prst="rect">
            <a:avLst/>
          </a:prstGeom>
          <a:noFill/>
        </p:spPr>
        <p:txBody>
          <a:bodyPr wrap="none" rtlCol="0">
            <a:spAutoFit/>
          </a:bodyPr>
          <a:lstStyle/>
          <a:p>
            <a:r>
              <a:rPr lang="en-US" dirty="0"/>
              <a:t>Body Size</a:t>
            </a:r>
          </a:p>
        </p:txBody>
      </p:sp>
      <p:sp>
        <p:nvSpPr>
          <p:cNvPr id="4" name="Oval 3"/>
          <p:cNvSpPr/>
          <p:nvPr/>
        </p:nvSpPr>
        <p:spPr>
          <a:xfrm>
            <a:off x="7635393" y="1957852"/>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578367" y="4755810"/>
            <a:ext cx="252609" cy="25260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283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Making that plot</a:t>
            </a:r>
          </a:p>
        </p:txBody>
      </p:sp>
      <p:pic>
        <p:nvPicPr>
          <p:cNvPr id="7" name="Picture 6">
            <a:extLst>
              <a:ext uri="{FF2B5EF4-FFF2-40B4-BE49-F238E27FC236}">
                <a16:creationId xmlns:a16="http://schemas.microsoft.com/office/drawing/2014/main" id="{8D71E688-BF77-C94C-AF2F-F7F16B8171FE}"/>
              </a:ext>
            </a:extLst>
          </p:cNvPr>
          <p:cNvPicPr>
            <a:picLocks noChangeAspect="1"/>
          </p:cNvPicPr>
          <p:nvPr/>
        </p:nvPicPr>
        <p:blipFill>
          <a:blip r:embed="rId2"/>
          <a:stretch>
            <a:fillRect/>
          </a:stretch>
        </p:blipFill>
        <p:spPr>
          <a:xfrm>
            <a:off x="541660" y="1818985"/>
            <a:ext cx="9165181" cy="3722833"/>
          </a:xfrm>
          <a:prstGeom prst="rect">
            <a:avLst/>
          </a:prstGeom>
        </p:spPr>
      </p:pic>
    </p:spTree>
    <p:extLst>
      <p:ext uri="{BB962C8B-B14F-4D97-AF65-F5344CB8AC3E}">
        <p14:creationId xmlns:p14="http://schemas.microsoft.com/office/powerpoint/2010/main" val="1221191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Strong Inference for Observational Studies </a:t>
            </a:r>
          </a:p>
        </p:txBody>
      </p:sp>
      <p:sp>
        <p:nvSpPr>
          <p:cNvPr id="3" name="Rectangle 2"/>
          <p:cNvSpPr/>
          <p:nvPr/>
        </p:nvSpPr>
        <p:spPr>
          <a:xfrm>
            <a:off x="421240" y="1028343"/>
            <a:ext cx="11311848" cy="3539430"/>
          </a:xfrm>
          <a:prstGeom prst="rect">
            <a:avLst/>
          </a:prstGeom>
        </p:spPr>
        <p:txBody>
          <a:bodyPr wrap="square">
            <a:spAutoFit/>
          </a:bodyPr>
          <a:lstStyle/>
          <a:p>
            <a:pPr marL="285750" indent="-285750">
              <a:buFont typeface="Arial" charset="0"/>
              <a:buChar char="•"/>
            </a:pPr>
            <a:r>
              <a:rPr lang="en-US" sz="2800" dirty="0">
                <a:latin typeface="Calibri" charset="0"/>
              </a:rPr>
              <a:t>Noticing a pattern in the data and reporting it represents a post hoc analysis </a:t>
            </a:r>
          </a:p>
          <a:p>
            <a:pPr marL="285750" indent="-285750">
              <a:buFont typeface="Arial" charset="0"/>
              <a:buChar char="•"/>
            </a:pPr>
            <a:r>
              <a:rPr lang="en-US" sz="2800" dirty="0">
                <a:latin typeface="Calibri" charset="0"/>
              </a:rPr>
              <a:t>This is not hypothesis testing </a:t>
            </a:r>
          </a:p>
          <a:p>
            <a:pPr marL="285750" indent="-285750">
              <a:buFont typeface="Arial" charset="0"/>
              <a:buChar char="•"/>
            </a:pPr>
            <a:r>
              <a:rPr lang="en-US" sz="2800" dirty="0">
                <a:latin typeface="Calibri" charset="0"/>
              </a:rPr>
              <a:t>The results, while potentially important, must be interpreted cautiously </a:t>
            </a:r>
          </a:p>
          <a:p>
            <a:endParaRPr lang="en-US" sz="2800" dirty="0">
              <a:latin typeface="Calibri" charset="0"/>
            </a:endParaRPr>
          </a:p>
          <a:p>
            <a:r>
              <a:rPr lang="en-US" sz="2800" dirty="0">
                <a:latin typeface="Calibri" charset="0"/>
              </a:rPr>
              <a:t>What can be done? </a:t>
            </a:r>
          </a:p>
          <a:p>
            <a:pPr marL="457200" indent="-457200">
              <a:buFont typeface="Arial" charset="0"/>
              <a:buChar char="•"/>
            </a:pPr>
            <a:r>
              <a:rPr lang="en-US" sz="2800" dirty="0">
                <a:latin typeface="Calibri" charset="0"/>
              </a:rPr>
              <a:t>Based on a post-hoc observational study, construct a new hypothesis for a novel group or system that has not yet been studied </a:t>
            </a:r>
          </a:p>
        </p:txBody>
      </p:sp>
    </p:spTree>
    <p:extLst>
      <p:ext uri="{BB962C8B-B14F-4D97-AF65-F5344CB8AC3E}">
        <p14:creationId xmlns:p14="http://schemas.microsoft.com/office/powerpoint/2010/main" val="1894819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5" y="1559152"/>
            <a:ext cx="4974336" cy="399897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Example</a:t>
            </a:r>
          </a:p>
        </p:txBody>
      </p:sp>
      <p:sp>
        <p:nvSpPr>
          <p:cNvPr id="3" name="Rectangle 2"/>
          <p:cNvSpPr/>
          <p:nvPr/>
        </p:nvSpPr>
        <p:spPr>
          <a:xfrm>
            <a:off x="198017" y="1228651"/>
            <a:ext cx="6232458" cy="4832092"/>
          </a:xfrm>
          <a:prstGeom prst="rect">
            <a:avLst/>
          </a:prstGeom>
        </p:spPr>
        <p:txBody>
          <a:bodyPr wrap="square">
            <a:spAutoFit/>
          </a:bodyPr>
          <a:lstStyle/>
          <a:p>
            <a:pPr marL="742950" indent="-742950">
              <a:buFont typeface="+mj-lt"/>
              <a:buAutoNum type="arabicParenR"/>
            </a:pPr>
            <a:r>
              <a:rPr lang="en-US" sz="2800" dirty="0"/>
              <a:t>We already knew that the P53 network is important in guarding against cancer in long lived species. </a:t>
            </a:r>
          </a:p>
          <a:p>
            <a:pPr marL="742950" indent="-742950">
              <a:buFont typeface="+mj-lt"/>
              <a:buAutoNum type="arabicParenR"/>
            </a:pPr>
            <a:r>
              <a:rPr lang="en-US" sz="2800" dirty="0"/>
              <a:t>We also knew that primates and elephants show rather little change in this network when compared to rodents.</a:t>
            </a:r>
          </a:p>
          <a:p>
            <a:pPr marL="742950" indent="-742950">
              <a:buFont typeface="+mj-lt"/>
              <a:buAutoNum type="arabicParenR"/>
            </a:pPr>
            <a:r>
              <a:rPr lang="en-US" sz="2800" dirty="0"/>
              <a:t>Collect data on many more species and test </a:t>
            </a:r>
            <a:r>
              <a:rPr lang="en-US" sz="2800" dirty="0" err="1"/>
              <a:t>apriori</a:t>
            </a:r>
            <a:r>
              <a:rPr lang="en-US" sz="2800" dirty="0"/>
              <a:t> hypothesis that there will be a significant and negative regression coefficient.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845" y="1559022"/>
            <a:ext cx="4970640" cy="3999106"/>
          </a:xfrm>
          <a:prstGeom prst="rect">
            <a:avLst/>
          </a:prstGeom>
        </p:spPr>
      </p:pic>
    </p:spTree>
    <p:extLst>
      <p:ext uri="{BB962C8B-B14F-4D97-AF65-F5344CB8AC3E}">
        <p14:creationId xmlns:p14="http://schemas.microsoft.com/office/powerpoint/2010/main" val="7317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(data)</a:t>
            </a:r>
          </a:p>
          <a:p>
            <a:endParaRPr lang="en-US" sz="1000" dirty="0"/>
          </a:p>
        </p:txBody>
      </p:sp>
      <p:graphicFrame>
        <p:nvGraphicFramePr>
          <p:cNvPr id="10" name="Table 10">
            <a:extLst>
              <a:ext uri="{FF2B5EF4-FFF2-40B4-BE49-F238E27FC236}">
                <a16:creationId xmlns:a16="http://schemas.microsoft.com/office/drawing/2014/main" id="{F35806DE-DE31-D046-A180-A089BC531FEC}"/>
              </a:ext>
            </a:extLst>
          </p:cNvPr>
          <p:cNvGraphicFramePr>
            <a:graphicFrameLocks noGrp="1"/>
          </p:cNvGraphicFramePr>
          <p:nvPr/>
        </p:nvGraphicFramePr>
        <p:xfrm>
          <a:off x="1954178" y="2627765"/>
          <a:ext cx="2063345" cy="2225040"/>
        </p:xfrm>
        <a:graphic>
          <a:graphicData uri="http://schemas.openxmlformats.org/drawingml/2006/table">
            <a:tbl>
              <a:tblPr firstRow="1" bandRow="1">
                <a:tableStyleId>{5C22544A-7EE6-4342-B048-85BDC9FD1C3A}</a:tableStyleId>
              </a:tblPr>
              <a:tblGrid>
                <a:gridCol w="973847">
                  <a:extLst>
                    <a:ext uri="{9D8B030D-6E8A-4147-A177-3AD203B41FA5}">
                      <a16:colId xmlns:a16="http://schemas.microsoft.com/office/drawing/2014/main" val="660162414"/>
                    </a:ext>
                  </a:extLst>
                </a:gridCol>
                <a:gridCol w="1089498">
                  <a:extLst>
                    <a:ext uri="{9D8B030D-6E8A-4147-A177-3AD203B41FA5}">
                      <a16:colId xmlns:a16="http://schemas.microsoft.com/office/drawing/2014/main" val="606602722"/>
                    </a:ext>
                  </a:extLst>
                </a:gridCol>
              </a:tblGrid>
              <a:tr h="370840">
                <a:tc>
                  <a:txBody>
                    <a:bodyPr/>
                    <a:lstStyle/>
                    <a:p>
                      <a:r>
                        <a:rPr lang="en-US" dirty="0">
                          <a:solidFill>
                            <a:schemeClr val="tx1"/>
                          </a:solidFill>
                        </a:rPr>
                        <a:t>time 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 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168876"/>
                  </a:ext>
                </a:extLst>
              </a:tr>
              <a:tr h="370840">
                <a:tc>
                  <a:txBody>
                    <a:bodyPr/>
                    <a:lstStyle/>
                    <a:p>
                      <a:r>
                        <a:rPr lang="en-US" dirty="0">
                          <a:solidFill>
                            <a:schemeClr val="tx1"/>
                          </a:solidFill>
                        </a:rPr>
                        <a:t>1.202</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1.45</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99616024"/>
                  </a:ext>
                </a:extLst>
              </a:tr>
              <a:tr h="370840">
                <a:tc>
                  <a:txBody>
                    <a:bodyPr/>
                    <a:lstStyle/>
                    <a:p>
                      <a:r>
                        <a:rPr lang="en-US" dirty="0"/>
                        <a:t>1.301</a:t>
                      </a:r>
                    </a:p>
                  </a:txBody>
                  <a:tcPr>
                    <a:noFill/>
                  </a:tcPr>
                </a:tc>
                <a:tc>
                  <a:txBody>
                    <a:bodyPr/>
                    <a:lstStyle/>
                    <a:p>
                      <a:r>
                        <a:rPr lang="en-US" dirty="0"/>
                        <a:t>1.271</a:t>
                      </a:r>
                    </a:p>
                  </a:txBody>
                  <a:tcPr>
                    <a:noFill/>
                  </a:tcPr>
                </a:tc>
                <a:extLst>
                  <a:ext uri="{0D108BD9-81ED-4DB2-BD59-A6C34878D82A}">
                    <a16:rowId xmlns:a16="http://schemas.microsoft.com/office/drawing/2014/main" val="1456964205"/>
                  </a:ext>
                </a:extLst>
              </a:tr>
              <a:tr h="370840">
                <a:tc>
                  <a:txBody>
                    <a:bodyPr/>
                    <a:lstStyle/>
                    <a:p>
                      <a:r>
                        <a:rPr lang="en-US" dirty="0"/>
                        <a:t>0.987</a:t>
                      </a:r>
                    </a:p>
                  </a:txBody>
                  <a:tcPr>
                    <a:noFill/>
                  </a:tcPr>
                </a:tc>
                <a:tc>
                  <a:txBody>
                    <a:bodyPr/>
                    <a:lstStyle/>
                    <a:p>
                      <a:r>
                        <a:rPr lang="en-US" dirty="0"/>
                        <a:t>0.654</a:t>
                      </a:r>
                    </a:p>
                  </a:txBody>
                  <a:tcPr>
                    <a:noFill/>
                  </a:tcPr>
                </a:tc>
                <a:extLst>
                  <a:ext uri="{0D108BD9-81ED-4DB2-BD59-A6C34878D82A}">
                    <a16:rowId xmlns:a16="http://schemas.microsoft.com/office/drawing/2014/main" val="786439553"/>
                  </a:ext>
                </a:extLst>
              </a:tr>
              <a:tr h="370840">
                <a:tc>
                  <a:txBody>
                    <a:bodyPr/>
                    <a:lstStyle/>
                    <a:p>
                      <a:r>
                        <a:rPr lang="en-US" dirty="0"/>
                        <a:t>2.013</a:t>
                      </a:r>
                    </a:p>
                  </a:txBody>
                  <a:tcPr>
                    <a:noFill/>
                  </a:tcPr>
                </a:tc>
                <a:tc>
                  <a:txBody>
                    <a:bodyPr/>
                    <a:lstStyle/>
                    <a:p>
                      <a:r>
                        <a:rPr lang="en-US" dirty="0"/>
                        <a:t>2.458</a:t>
                      </a:r>
                    </a:p>
                  </a:txBody>
                  <a:tcPr>
                    <a:noFill/>
                  </a:tcPr>
                </a:tc>
                <a:extLst>
                  <a:ext uri="{0D108BD9-81ED-4DB2-BD59-A6C34878D82A}">
                    <a16:rowId xmlns:a16="http://schemas.microsoft.com/office/drawing/2014/main" val="1167709448"/>
                  </a:ext>
                </a:extLst>
              </a:tr>
              <a:tr h="370840">
                <a:tc>
                  <a:txBody>
                    <a:bodyPr/>
                    <a:lstStyle/>
                    <a:p>
                      <a:r>
                        <a:rPr lang="en-US" dirty="0"/>
                        <a:t>1.750</a:t>
                      </a:r>
                    </a:p>
                  </a:txBody>
                  <a:tcPr>
                    <a:lnB w="12700" cap="flat" cmpd="sng" algn="ctr">
                      <a:solidFill>
                        <a:schemeClr val="tx1"/>
                      </a:solidFill>
                      <a:prstDash val="solid"/>
                      <a:round/>
                      <a:headEnd type="none" w="med" len="med"/>
                      <a:tailEnd type="none" w="med" len="med"/>
                    </a:lnB>
                    <a:noFill/>
                  </a:tcPr>
                </a:tc>
                <a:tc>
                  <a:txBody>
                    <a:bodyPr/>
                    <a:lstStyle/>
                    <a:p>
                      <a:r>
                        <a:rPr lang="en-US" dirty="0"/>
                        <a:t>1.989</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2866083"/>
                  </a:ext>
                </a:extLst>
              </a:tr>
            </a:tbl>
          </a:graphicData>
        </a:graphic>
      </p:graphicFrame>
      <p:graphicFrame>
        <p:nvGraphicFramePr>
          <p:cNvPr id="11" name="Table 10">
            <a:extLst>
              <a:ext uri="{FF2B5EF4-FFF2-40B4-BE49-F238E27FC236}">
                <a16:creationId xmlns:a16="http://schemas.microsoft.com/office/drawing/2014/main" id="{757B1EA4-7834-B34B-8C3A-56FBC621AAF2}"/>
              </a:ext>
            </a:extLst>
          </p:cNvPr>
          <p:cNvGraphicFramePr>
            <a:graphicFrameLocks noGrp="1"/>
          </p:cNvGraphicFramePr>
          <p:nvPr/>
        </p:nvGraphicFramePr>
        <p:xfrm>
          <a:off x="6970409" y="1937102"/>
          <a:ext cx="2063345" cy="4079240"/>
        </p:xfrm>
        <a:graphic>
          <a:graphicData uri="http://schemas.openxmlformats.org/drawingml/2006/table">
            <a:tbl>
              <a:tblPr firstRow="1" bandRow="1">
                <a:tableStyleId>{5C22544A-7EE6-4342-B048-85BDC9FD1C3A}</a:tableStyleId>
              </a:tblPr>
              <a:tblGrid>
                <a:gridCol w="973847">
                  <a:extLst>
                    <a:ext uri="{9D8B030D-6E8A-4147-A177-3AD203B41FA5}">
                      <a16:colId xmlns:a16="http://schemas.microsoft.com/office/drawing/2014/main" val="660162414"/>
                    </a:ext>
                  </a:extLst>
                </a:gridCol>
                <a:gridCol w="1089498">
                  <a:extLst>
                    <a:ext uri="{9D8B030D-6E8A-4147-A177-3AD203B41FA5}">
                      <a16:colId xmlns:a16="http://schemas.microsoft.com/office/drawing/2014/main" val="606602722"/>
                    </a:ext>
                  </a:extLst>
                </a:gridCol>
              </a:tblGrid>
              <a:tr h="370840">
                <a:tc>
                  <a:txBody>
                    <a:bodyPr/>
                    <a:lstStyle/>
                    <a:p>
                      <a:r>
                        <a:rPr lang="en-US" dirty="0">
                          <a:solidFill>
                            <a:schemeClr val="tx1"/>
                          </a:solidFill>
                        </a:rPr>
                        <a:t>Rate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Time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168876"/>
                  </a:ext>
                </a:extLst>
              </a:tr>
              <a:tr h="370840">
                <a:tc>
                  <a:txBody>
                    <a:bodyPr/>
                    <a:lstStyle/>
                    <a:p>
                      <a:r>
                        <a:rPr lang="en-US" dirty="0">
                          <a:solidFill>
                            <a:schemeClr val="tx1"/>
                          </a:solidFill>
                        </a:rPr>
                        <a:t>1.202</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solidFill>
                        </a:rPr>
                        <a:t>1</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99616024"/>
                  </a:ext>
                </a:extLst>
              </a:tr>
              <a:tr h="370840">
                <a:tc>
                  <a:txBody>
                    <a:bodyPr/>
                    <a:lstStyle/>
                    <a:p>
                      <a:r>
                        <a:rPr lang="en-US" dirty="0"/>
                        <a:t>1.301</a:t>
                      </a:r>
                    </a:p>
                  </a:txBody>
                  <a:tcPr>
                    <a:noFill/>
                  </a:tcPr>
                </a:tc>
                <a:tc>
                  <a:txBody>
                    <a:bodyPr/>
                    <a:lstStyle/>
                    <a:p>
                      <a:r>
                        <a:rPr lang="en-US" dirty="0"/>
                        <a:t>1</a:t>
                      </a:r>
                    </a:p>
                  </a:txBody>
                  <a:tcPr>
                    <a:noFill/>
                  </a:tcPr>
                </a:tc>
                <a:extLst>
                  <a:ext uri="{0D108BD9-81ED-4DB2-BD59-A6C34878D82A}">
                    <a16:rowId xmlns:a16="http://schemas.microsoft.com/office/drawing/2014/main" val="1456964205"/>
                  </a:ext>
                </a:extLst>
              </a:tr>
              <a:tr h="370840">
                <a:tc>
                  <a:txBody>
                    <a:bodyPr/>
                    <a:lstStyle/>
                    <a:p>
                      <a:r>
                        <a:rPr lang="en-US" dirty="0"/>
                        <a:t>0.987</a:t>
                      </a:r>
                    </a:p>
                  </a:txBody>
                  <a:tcPr>
                    <a:noFill/>
                  </a:tcPr>
                </a:tc>
                <a:tc>
                  <a:txBody>
                    <a:bodyPr/>
                    <a:lstStyle/>
                    <a:p>
                      <a:r>
                        <a:rPr lang="en-US" dirty="0"/>
                        <a:t>1</a:t>
                      </a:r>
                    </a:p>
                  </a:txBody>
                  <a:tcPr>
                    <a:noFill/>
                  </a:tcPr>
                </a:tc>
                <a:extLst>
                  <a:ext uri="{0D108BD9-81ED-4DB2-BD59-A6C34878D82A}">
                    <a16:rowId xmlns:a16="http://schemas.microsoft.com/office/drawing/2014/main" val="786439553"/>
                  </a:ext>
                </a:extLst>
              </a:tr>
              <a:tr h="370840">
                <a:tc>
                  <a:txBody>
                    <a:bodyPr/>
                    <a:lstStyle/>
                    <a:p>
                      <a:r>
                        <a:rPr lang="en-US" dirty="0"/>
                        <a:t>2.013</a:t>
                      </a:r>
                    </a:p>
                  </a:txBody>
                  <a:tcPr>
                    <a:noFill/>
                  </a:tcPr>
                </a:tc>
                <a:tc>
                  <a:txBody>
                    <a:bodyPr/>
                    <a:lstStyle/>
                    <a:p>
                      <a:r>
                        <a:rPr lang="en-US" dirty="0"/>
                        <a:t>1</a:t>
                      </a:r>
                    </a:p>
                  </a:txBody>
                  <a:tcPr>
                    <a:noFill/>
                  </a:tcPr>
                </a:tc>
                <a:extLst>
                  <a:ext uri="{0D108BD9-81ED-4DB2-BD59-A6C34878D82A}">
                    <a16:rowId xmlns:a16="http://schemas.microsoft.com/office/drawing/2014/main" val="1167709448"/>
                  </a:ext>
                </a:extLst>
              </a:tr>
              <a:tr h="370840">
                <a:tc>
                  <a:txBody>
                    <a:bodyPr/>
                    <a:lstStyle/>
                    <a:p>
                      <a:r>
                        <a:rPr lang="en-US" dirty="0"/>
                        <a:t>1.750</a:t>
                      </a:r>
                    </a:p>
                  </a:txBody>
                  <a:tcPr>
                    <a:noFill/>
                  </a:tcPr>
                </a:tc>
                <a:tc>
                  <a:txBody>
                    <a:bodyPr/>
                    <a:lstStyle/>
                    <a:p>
                      <a:r>
                        <a:rPr lang="en-US" dirty="0"/>
                        <a:t>1</a:t>
                      </a:r>
                    </a:p>
                  </a:txBody>
                  <a:tcPr>
                    <a:noFill/>
                  </a:tcPr>
                </a:tc>
                <a:extLst>
                  <a:ext uri="{0D108BD9-81ED-4DB2-BD59-A6C34878D82A}">
                    <a16:rowId xmlns:a16="http://schemas.microsoft.com/office/drawing/2014/main" val="3352866083"/>
                  </a:ext>
                </a:extLst>
              </a:tr>
              <a:tr h="370840">
                <a:tc>
                  <a:txBody>
                    <a:bodyPr/>
                    <a:lstStyle/>
                    <a:p>
                      <a:r>
                        <a:rPr lang="en-US" dirty="0">
                          <a:solidFill>
                            <a:schemeClr val="tx1"/>
                          </a:solidFill>
                        </a:rPr>
                        <a:t>1.45</a:t>
                      </a:r>
                    </a:p>
                  </a:txBody>
                  <a:tcPr>
                    <a:noFill/>
                  </a:tcPr>
                </a:tc>
                <a:tc>
                  <a:txBody>
                    <a:bodyPr/>
                    <a:lstStyle/>
                    <a:p>
                      <a:r>
                        <a:rPr lang="en-US" dirty="0"/>
                        <a:t>2</a:t>
                      </a:r>
                    </a:p>
                  </a:txBody>
                  <a:tcPr>
                    <a:noFill/>
                  </a:tcPr>
                </a:tc>
                <a:extLst>
                  <a:ext uri="{0D108BD9-81ED-4DB2-BD59-A6C34878D82A}">
                    <a16:rowId xmlns:a16="http://schemas.microsoft.com/office/drawing/2014/main" val="2589184606"/>
                  </a:ext>
                </a:extLst>
              </a:tr>
              <a:tr h="370840">
                <a:tc>
                  <a:txBody>
                    <a:bodyPr/>
                    <a:lstStyle/>
                    <a:p>
                      <a:r>
                        <a:rPr lang="en-US" dirty="0"/>
                        <a:t>1.271</a:t>
                      </a:r>
                    </a:p>
                  </a:txBody>
                  <a:tcPr>
                    <a:noFill/>
                  </a:tcPr>
                </a:tc>
                <a:tc>
                  <a:txBody>
                    <a:bodyPr/>
                    <a:lstStyle/>
                    <a:p>
                      <a:r>
                        <a:rPr lang="en-US" dirty="0"/>
                        <a:t>2</a:t>
                      </a:r>
                    </a:p>
                  </a:txBody>
                  <a:tcPr>
                    <a:noFill/>
                  </a:tcPr>
                </a:tc>
                <a:extLst>
                  <a:ext uri="{0D108BD9-81ED-4DB2-BD59-A6C34878D82A}">
                    <a16:rowId xmlns:a16="http://schemas.microsoft.com/office/drawing/2014/main" val="2471432090"/>
                  </a:ext>
                </a:extLst>
              </a:tr>
              <a:tr h="370840">
                <a:tc>
                  <a:txBody>
                    <a:bodyPr/>
                    <a:lstStyle/>
                    <a:p>
                      <a:r>
                        <a:rPr lang="en-US" dirty="0"/>
                        <a:t>0.654</a:t>
                      </a:r>
                    </a:p>
                  </a:txBody>
                  <a:tcPr>
                    <a:noFill/>
                  </a:tcPr>
                </a:tc>
                <a:tc>
                  <a:txBody>
                    <a:bodyPr/>
                    <a:lstStyle/>
                    <a:p>
                      <a:r>
                        <a:rPr lang="en-US" dirty="0"/>
                        <a:t>2</a:t>
                      </a:r>
                    </a:p>
                  </a:txBody>
                  <a:tcPr>
                    <a:noFill/>
                  </a:tcPr>
                </a:tc>
                <a:extLst>
                  <a:ext uri="{0D108BD9-81ED-4DB2-BD59-A6C34878D82A}">
                    <a16:rowId xmlns:a16="http://schemas.microsoft.com/office/drawing/2014/main" val="2397600423"/>
                  </a:ext>
                </a:extLst>
              </a:tr>
              <a:tr h="370840">
                <a:tc>
                  <a:txBody>
                    <a:bodyPr/>
                    <a:lstStyle/>
                    <a:p>
                      <a:r>
                        <a:rPr lang="en-US" dirty="0"/>
                        <a:t>2.458</a:t>
                      </a:r>
                    </a:p>
                  </a:txBody>
                  <a:tcPr>
                    <a:noFill/>
                  </a:tcPr>
                </a:tc>
                <a:tc>
                  <a:txBody>
                    <a:bodyPr/>
                    <a:lstStyle/>
                    <a:p>
                      <a:r>
                        <a:rPr lang="en-US" dirty="0"/>
                        <a:t>2</a:t>
                      </a:r>
                    </a:p>
                  </a:txBody>
                  <a:tcPr>
                    <a:noFill/>
                  </a:tcPr>
                </a:tc>
                <a:extLst>
                  <a:ext uri="{0D108BD9-81ED-4DB2-BD59-A6C34878D82A}">
                    <a16:rowId xmlns:a16="http://schemas.microsoft.com/office/drawing/2014/main" val="1581009466"/>
                  </a:ext>
                </a:extLst>
              </a:tr>
              <a:tr h="370840">
                <a:tc>
                  <a:txBody>
                    <a:bodyPr/>
                    <a:lstStyle/>
                    <a:p>
                      <a:r>
                        <a:rPr lang="en-US" dirty="0"/>
                        <a:t>1.989</a:t>
                      </a:r>
                    </a:p>
                  </a:txBody>
                  <a:tcPr>
                    <a:lnB w="12700" cap="flat" cmpd="sng" algn="ctr">
                      <a:solidFill>
                        <a:schemeClr val="tx1"/>
                      </a:solidFill>
                      <a:prstDash val="solid"/>
                      <a:round/>
                      <a:headEnd type="none" w="med" len="med"/>
                      <a:tailEnd type="none" w="med" len="med"/>
                    </a:lnB>
                    <a:noFill/>
                  </a:tcPr>
                </a:tc>
                <a:tc>
                  <a:txBody>
                    <a:bodyPr/>
                    <a:lstStyle/>
                    <a:p>
                      <a:r>
                        <a:rPr lang="en-US" dirty="0"/>
                        <a:t>2</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1282976"/>
                  </a:ext>
                </a:extLst>
              </a:tr>
            </a:tbl>
          </a:graphicData>
        </a:graphic>
      </p:graphicFrame>
      <p:sp>
        <p:nvSpPr>
          <p:cNvPr id="12" name="TextBox 11">
            <a:extLst>
              <a:ext uri="{FF2B5EF4-FFF2-40B4-BE49-F238E27FC236}">
                <a16:creationId xmlns:a16="http://schemas.microsoft.com/office/drawing/2014/main" id="{4CA4DE9A-C15E-354C-A820-13FA6DF62159}"/>
              </a:ext>
            </a:extLst>
          </p:cNvPr>
          <p:cNvSpPr txBox="1"/>
          <p:nvPr/>
        </p:nvSpPr>
        <p:spPr>
          <a:xfrm>
            <a:off x="2412460" y="1118681"/>
            <a:ext cx="1130887" cy="369332"/>
          </a:xfrm>
          <a:prstGeom prst="rect">
            <a:avLst/>
          </a:prstGeom>
          <a:noFill/>
        </p:spPr>
        <p:txBody>
          <a:bodyPr wrap="none" rtlCol="0">
            <a:spAutoFit/>
          </a:bodyPr>
          <a:lstStyle/>
          <a:p>
            <a:r>
              <a:rPr lang="en-US" b="1" dirty="0"/>
              <a:t>wide data</a:t>
            </a:r>
          </a:p>
        </p:txBody>
      </p:sp>
      <p:sp>
        <p:nvSpPr>
          <p:cNvPr id="13" name="TextBox 12">
            <a:extLst>
              <a:ext uri="{FF2B5EF4-FFF2-40B4-BE49-F238E27FC236}">
                <a16:creationId xmlns:a16="http://schemas.microsoft.com/office/drawing/2014/main" id="{305B7952-2566-514C-81C8-2E5CB5D38C90}"/>
              </a:ext>
            </a:extLst>
          </p:cNvPr>
          <p:cNvSpPr txBox="1"/>
          <p:nvPr/>
        </p:nvSpPr>
        <p:spPr>
          <a:xfrm>
            <a:off x="7360596" y="1118681"/>
            <a:ext cx="1076385" cy="369332"/>
          </a:xfrm>
          <a:prstGeom prst="rect">
            <a:avLst/>
          </a:prstGeom>
          <a:noFill/>
        </p:spPr>
        <p:txBody>
          <a:bodyPr wrap="none" rtlCol="0">
            <a:spAutoFit/>
          </a:bodyPr>
          <a:lstStyle/>
          <a:p>
            <a:r>
              <a:rPr lang="en-US" b="1" dirty="0"/>
              <a:t>long data</a:t>
            </a:r>
          </a:p>
        </p:txBody>
      </p:sp>
    </p:spTree>
    <p:extLst>
      <p:ext uri="{BB962C8B-B14F-4D97-AF65-F5344CB8AC3E}">
        <p14:creationId xmlns:p14="http://schemas.microsoft.com/office/powerpoint/2010/main" val="323350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Assumptions of Linear Regression </a:t>
            </a:r>
          </a:p>
        </p:txBody>
      </p:sp>
      <p:sp>
        <p:nvSpPr>
          <p:cNvPr id="3" name="Rectangle 2"/>
          <p:cNvSpPr/>
          <p:nvPr/>
        </p:nvSpPr>
        <p:spPr>
          <a:xfrm>
            <a:off x="421240" y="1028343"/>
            <a:ext cx="11311848" cy="3257174"/>
          </a:xfrm>
          <a:prstGeom prst="rect">
            <a:avLst/>
          </a:prstGeom>
        </p:spPr>
        <p:txBody>
          <a:bodyPr wrap="square">
            <a:spAutoFit/>
          </a:bodyPr>
          <a:lstStyle/>
          <a:p>
            <a:pPr marL="457200" indent="-457200">
              <a:lnSpc>
                <a:spcPct val="150000"/>
              </a:lnSpc>
              <a:buFont typeface="Arial" charset="0"/>
              <a:buChar char="•"/>
            </a:pPr>
            <a:r>
              <a:rPr lang="en-US" sz="2800" dirty="0"/>
              <a:t>The true relationship must be linear </a:t>
            </a:r>
          </a:p>
          <a:p>
            <a:pPr marL="457200" indent="-457200">
              <a:lnSpc>
                <a:spcPct val="150000"/>
              </a:lnSpc>
              <a:buFont typeface="Arial" charset="0"/>
              <a:buChar char="•"/>
            </a:pPr>
            <a:r>
              <a:rPr lang="en-US" sz="2800" dirty="0"/>
              <a:t>At each value of </a:t>
            </a:r>
            <a:r>
              <a:rPr lang="en-US" sz="2800" i="1" dirty="0"/>
              <a:t>X</a:t>
            </a:r>
            <a:r>
              <a:rPr lang="en-US" sz="2800" dirty="0"/>
              <a:t>, the distribution of </a:t>
            </a:r>
            <a:r>
              <a:rPr lang="en-US" sz="2800" i="1" dirty="0"/>
              <a:t>Y </a:t>
            </a:r>
            <a:r>
              <a:rPr lang="en-US" sz="2800" dirty="0"/>
              <a:t>is normal (i.e., the residuals are normal)</a:t>
            </a:r>
          </a:p>
          <a:p>
            <a:pPr marL="457200" indent="-457200">
              <a:lnSpc>
                <a:spcPct val="150000"/>
              </a:lnSpc>
              <a:buFont typeface="Arial" charset="0"/>
              <a:buChar char="•"/>
            </a:pPr>
            <a:r>
              <a:rPr lang="en-US" sz="2800" dirty="0"/>
              <a:t>The variance in </a:t>
            </a:r>
            <a:r>
              <a:rPr lang="en-US" sz="2800" i="1" dirty="0"/>
              <a:t>Y </a:t>
            </a:r>
            <a:r>
              <a:rPr lang="en-US" sz="2800" dirty="0"/>
              <a:t>is independent of the value of </a:t>
            </a:r>
            <a:r>
              <a:rPr lang="en-US" sz="2800" i="1" dirty="0"/>
              <a:t>X</a:t>
            </a:r>
          </a:p>
          <a:p>
            <a:pPr marL="457200" indent="-457200">
              <a:lnSpc>
                <a:spcPct val="150000"/>
              </a:lnSpc>
              <a:buFont typeface="Arial" charset="0"/>
              <a:buChar char="•"/>
            </a:pPr>
            <a:r>
              <a:rPr lang="en-US" sz="2800" b="1" dirty="0"/>
              <a:t>Note that there are no assumptions about the distribution of </a:t>
            </a:r>
            <a:r>
              <a:rPr lang="en-US" sz="2800" b="1" i="1" dirty="0"/>
              <a:t>X </a:t>
            </a:r>
            <a:endParaRPr lang="en-US" sz="2800" dirty="0"/>
          </a:p>
        </p:txBody>
      </p:sp>
    </p:spTree>
    <p:extLst>
      <p:ext uri="{BB962C8B-B14F-4D97-AF65-F5344CB8AC3E}">
        <p14:creationId xmlns:p14="http://schemas.microsoft.com/office/powerpoint/2010/main" val="25927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Common Problems</a:t>
            </a:r>
          </a:p>
        </p:txBody>
      </p:sp>
      <p:sp>
        <p:nvSpPr>
          <p:cNvPr id="3" name="Rectangle 2"/>
          <p:cNvSpPr/>
          <p:nvPr/>
        </p:nvSpPr>
        <p:spPr>
          <a:xfrm>
            <a:off x="440076" y="1117553"/>
            <a:ext cx="11311848" cy="4955203"/>
          </a:xfrm>
          <a:prstGeom prst="rect">
            <a:avLst/>
          </a:prstGeom>
        </p:spPr>
        <p:txBody>
          <a:bodyPr wrap="square">
            <a:spAutoFit/>
          </a:bodyPr>
          <a:lstStyle/>
          <a:p>
            <a:pPr marL="457200" indent="-457200">
              <a:buFont typeface="Arial" charset="0"/>
              <a:buChar char="•"/>
            </a:pPr>
            <a:r>
              <a:rPr lang="en-US" sz="2800" dirty="0"/>
              <a:t>Outliers </a:t>
            </a:r>
          </a:p>
          <a:p>
            <a:pPr marL="914400" lvl="1" indent="-457200">
              <a:buFont typeface="Arial" charset="0"/>
              <a:buChar char="•"/>
            </a:pPr>
            <a:r>
              <a:rPr lang="en-US" sz="2400" dirty="0"/>
              <a:t>Regression is extremely sensitive to outliers </a:t>
            </a:r>
          </a:p>
          <a:p>
            <a:pPr marL="914400" lvl="1" indent="-457200">
              <a:buFont typeface="Arial" charset="0"/>
              <a:buChar char="•"/>
            </a:pPr>
            <a:r>
              <a:rPr lang="en-US" sz="2400" dirty="0"/>
              <a:t>The line will be drawn to outliers, especially along the x-axis </a:t>
            </a:r>
          </a:p>
          <a:p>
            <a:pPr marL="914400" lvl="1" indent="-457200">
              <a:buFont typeface="Arial" charset="0"/>
              <a:buChar char="•"/>
            </a:pPr>
            <a:r>
              <a:rPr lang="en-US" sz="2400" dirty="0"/>
              <a:t>Consider performing the regression with and without outliers </a:t>
            </a:r>
          </a:p>
          <a:p>
            <a:pPr marL="457200" indent="-457200">
              <a:buFont typeface="Arial" charset="0"/>
              <a:buChar char="•"/>
            </a:pPr>
            <a:r>
              <a:rPr lang="en-US" sz="2800" dirty="0"/>
              <a:t>Non-linearity </a:t>
            </a:r>
          </a:p>
          <a:p>
            <a:pPr marL="914400" lvl="1" indent="-457200">
              <a:buFont typeface="Arial" charset="0"/>
              <a:buChar char="•"/>
            </a:pPr>
            <a:r>
              <a:rPr lang="en-US" sz="2400" dirty="0"/>
              <a:t>Best way to notice is by visually inspecting the plot and the line fit </a:t>
            </a:r>
          </a:p>
          <a:p>
            <a:pPr marL="914400" lvl="1" indent="-457200">
              <a:buFont typeface="Arial" charset="0"/>
              <a:buChar char="•"/>
            </a:pPr>
            <a:r>
              <a:rPr lang="en-US" sz="2400" dirty="0"/>
              <a:t>Try a transformation to get linearity [often a log transformation] </a:t>
            </a:r>
          </a:p>
          <a:p>
            <a:pPr marL="457200" indent="-457200">
              <a:buFont typeface="Arial" charset="0"/>
              <a:buChar char="•"/>
            </a:pPr>
            <a:r>
              <a:rPr lang="en-US" sz="2800" dirty="0"/>
              <a:t>Non-normality of residuals </a:t>
            </a:r>
          </a:p>
          <a:p>
            <a:pPr marL="914400" lvl="1" indent="-457200">
              <a:buFont typeface="Arial" charset="0"/>
              <a:buChar char="•"/>
            </a:pPr>
            <a:r>
              <a:rPr lang="en-US" sz="2400" dirty="0"/>
              <a:t>Can be detected from a residual plot </a:t>
            </a:r>
          </a:p>
          <a:p>
            <a:pPr marL="914400" lvl="1" indent="-457200">
              <a:buFont typeface="Arial" charset="0"/>
              <a:buChar char="•"/>
            </a:pPr>
            <a:r>
              <a:rPr lang="en-US" sz="2400" dirty="0"/>
              <a:t>Possibly solved with a transformation </a:t>
            </a:r>
          </a:p>
          <a:p>
            <a:pPr marL="457200" indent="-457200">
              <a:buFont typeface="Arial" charset="0"/>
              <a:buChar char="•"/>
            </a:pPr>
            <a:r>
              <a:rPr lang="en-US" sz="2800" dirty="0"/>
              <a:t>Unequal variance </a:t>
            </a:r>
          </a:p>
          <a:p>
            <a:pPr marL="914400" lvl="1" indent="-457200">
              <a:buFont typeface="Arial" charset="0"/>
              <a:buChar char="•"/>
            </a:pPr>
            <a:r>
              <a:rPr lang="en-US" sz="2400" dirty="0"/>
              <a:t>Usually visible from a scatterplot or from a residual plot </a:t>
            </a:r>
          </a:p>
        </p:txBody>
      </p:sp>
    </p:spTree>
    <p:extLst>
      <p:ext uri="{BB962C8B-B14F-4D97-AF65-F5344CB8AC3E}">
        <p14:creationId xmlns:p14="http://schemas.microsoft.com/office/powerpoint/2010/main" val="962256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Outliers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69" y="4703447"/>
            <a:ext cx="4728117" cy="20570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496" y="4717446"/>
            <a:ext cx="4624039" cy="2043039"/>
          </a:xfrm>
          <a:prstGeom prst="rect">
            <a:avLst/>
          </a:prstGeom>
        </p:spPr>
      </p:pic>
      <p:pic>
        <p:nvPicPr>
          <p:cNvPr id="7" name="Picture 6"/>
          <p:cNvPicPr>
            <a:picLocks noChangeAspect="1"/>
          </p:cNvPicPr>
          <p:nvPr/>
        </p:nvPicPr>
        <p:blipFill>
          <a:blip r:embed="rId4"/>
          <a:stretch>
            <a:fillRect/>
          </a:stretch>
        </p:blipFill>
        <p:spPr>
          <a:xfrm>
            <a:off x="111369" y="935915"/>
            <a:ext cx="5459513" cy="3647519"/>
          </a:xfrm>
          <a:prstGeom prst="rect">
            <a:avLst/>
          </a:prstGeom>
        </p:spPr>
      </p:pic>
      <p:sp>
        <p:nvSpPr>
          <p:cNvPr id="8" name="TextBox 7"/>
          <p:cNvSpPr txBox="1"/>
          <p:nvPr/>
        </p:nvSpPr>
        <p:spPr>
          <a:xfrm>
            <a:off x="9123294" y="1055928"/>
            <a:ext cx="2960041" cy="369332"/>
          </a:xfrm>
          <a:prstGeom prst="rect">
            <a:avLst/>
          </a:prstGeom>
          <a:noFill/>
        </p:spPr>
        <p:txBody>
          <a:bodyPr wrap="none" rtlCol="0">
            <a:spAutoFit/>
          </a:bodyPr>
          <a:lstStyle/>
          <a:p>
            <a:r>
              <a:rPr lang="en-US"/>
              <a:t>Leverage and cooks distance</a:t>
            </a:r>
          </a:p>
        </p:txBody>
      </p:sp>
      <p:sp>
        <p:nvSpPr>
          <p:cNvPr id="4" name="Rectangle 3">
            <a:extLst>
              <a:ext uri="{FF2B5EF4-FFF2-40B4-BE49-F238E27FC236}">
                <a16:creationId xmlns:a16="http://schemas.microsoft.com/office/drawing/2014/main" id="{CB872413-C7B2-3648-B4BC-85F229BA8B5A}"/>
              </a:ext>
            </a:extLst>
          </p:cNvPr>
          <p:cNvSpPr/>
          <p:nvPr/>
        </p:nvSpPr>
        <p:spPr>
          <a:xfrm>
            <a:off x="9172774" y="2390342"/>
            <a:ext cx="2088520" cy="369332"/>
          </a:xfrm>
          <a:prstGeom prst="rect">
            <a:avLst/>
          </a:prstGeom>
        </p:spPr>
        <p:txBody>
          <a:bodyPr wrap="none">
            <a:spAutoFit/>
          </a:bodyPr>
          <a:lstStyle/>
          <a:p>
            <a:r>
              <a:rPr lang="en-US" b="1" dirty="0">
                <a:solidFill>
                  <a:srgbClr val="000000"/>
                </a:solidFill>
              </a:rPr>
              <a:t>Theil–Sen estimator</a:t>
            </a:r>
            <a:endParaRPr lang="en-US" b="1" i="0" dirty="0">
              <a:solidFill>
                <a:srgbClr val="000000"/>
              </a:solidFill>
              <a:effectLst/>
            </a:endParaRPr>
          </a:p>
        </p:txBody>
      </p:sp>
    </p:spTree>
    <p:extLst>
      <p:ext uri="{BB962C8B-B14F-4D97-AF65-F5344CB8AC3E}">
        <p14:creationId xmlns:p14="http://schemas.microsoft.com/office/powerpoint/2010/main" val="1389498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Moving past simple models</a:t>
            </a:r>
          </a:p>
        </p:txBody>
      </p:sp>
      <p:sp>
        <p:nvSpPr>
          <p:cNvPr id="6" name="Rectangle 5"/>
          <p:cNvSpPr/>
          <p:nvPr/>
        </p:nvSpPr>
        <p:spPr>
          <a:xfrm>
            <a:off x="360556" y="1166183"/>
            <a:ext cx="11381678" cy="3539430"/>
          </a:xfrm>
          <a:prstGeom prst="rect">
            <a:avLst/>
          </a:prstGeom>
        </p:spPr>
        <p:txBody>
          <a:bodyPr wrap="square">
            <a:spAutoFit/>
          </a:bodyPr>
          <a:lstStyle/>
          <a:p>
            <a:pPr marL="285750" indent="-285750">
              <a:buFont typeface="Arial" charset="0"/>
              <a:buChar char="•"/>
            </a:pPr>
            <a:r>
              <a:rPr lang="en-US" sz="2800" dirty="0">
                <a:latin typeface="Calibri" charset="0"/>
              </a:rPr>
              <a:t>The reason ANOVA is so widely used is that it provides a framework to simultaneously test the effects of multiple factors </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also makes it possible to detect </a:t>
            </a:r>
            <a:r>
              <a:rPr lang="en-US" sz="2800" b="1" i="1" dirty="0">
                <a:latin typeface="Calibri" charset="0"/>
              </a:rPr>
              <a:t>interactions </a:t>
            </a:r>
            <a:r>
              <a:rPr lang="en-US" sz="2800" dirty="0">
                <a:latin typeface="Calibri" charset="0"/>
              </a:rPr>
              <a:t>among the factors</a:t>
            </a:r>
          </a:p>
          <a:p>
            <a:pPr marL="285750" indent="-285750">
              <a:buFont typeface="Arial" charset="0"/>
              <a:buChar char="•"/>
            </a:pPr>
            <a:endParaRPr lang="en-US" sz="2800" dirty="0">
              <a:latin typeface="Calibri" charset="0"/>
            </a:endParaRPr>
          </a:p>
          <a:p>
            <a:pPr marL="285750" indent="-285750">
              <a:buFont typeface="Arial" charset="0"/>
              <a:buChar char="•"/>
            </a:pPr>
            <a:r>
              <a:rPr lang="en-US" sz="2800" dirty="0">
                <a:latin typeface="Calibri" charset="0"/>
              </a:rPr>
              <a:t>ANOVA is a special case of a </a:t>
            </a:r>
            <a:r>
              <a:rPr lang="en-US" sz="2800" b="1" i="1" dirty="0">
                <a:latin typeface="Calibri" charset="0"/>
              </a:rPr>
              <a:t>general linear model </a:t>
            </a:r>
          </a:p>
          <a:p>
            <a:pPr marL="285750" indent="-285750">
              <a:buFont typeface="Arial" charset="0"/>
              <a:buChar char="•"/>
            </a:pPr>
            <a:endParaRPr lang="en-US" sz="2800" b="1" i="1" dirty="0">
              <a:effectLst/>
              <a:latin typeface="Calibri" charset="0"/>
            </a:endParaRPr>
          </a:p>
          <a:p>
            <a:pPr marL="285750" indent="-285750">
              <a:buFont typeface="Arial" charset="0"/>
              <a:buChar char="•"/>
            </a:pPr>
            <a:r>
              <a:rPr lang="en-US" sz="2800" dirty="0">
                <a:latin typeface="Calibri" charset="0"/>
              </a:rPr>
              <a:t>Linear regression is a special case of a </a:t>
            </a:r>
            <a:r>
              <a:rPr lang="en-US" sz="2800" b="1" i="1" dirty="0">
                <a:latin typeface="Calibri" charset="0"/>
              </a:rPr>
              <a:t>general linear model</a:t>
            </a:r>
            <a:endParaRPr lang="en-US" sz="2800" dirty="0">
              <a:effectLst/>
              <a:latin typeface="Calibri" charset="0"/>
            </a:endParaRPr>
          </a:p>
        </p:txBody>
      </p:sp>
    </p:spTree>
    <p:extLst>
      <p:ext uri="{BB962C8B-B14F-4D97-AF65-F5344CB8AC3E}">
        <p14:creationId xmlns:p14="http://schemas.microsoft.com/office/powerpoint/2010/main" val="1841378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GLM and LM function in R</a:t>
            </a:r>
          </a:p>
        </p:txBody>
      </p:sp>
      <p:sp>
        <p:nvSpPr>
          <p:cNvPr id="6" name="Rectangle 5"/>
          <p:cNvSpPr/>
          <p:nvPr/>
        </p:nvSpPr>
        <p:spPr>
          <a:xfrm>
            <a:off x="360556" y="1166183"/>
            <a:ext cx="11381678" cy="954107"/>
          </a:xfrm>
          <a:prstGeom prst="rect">
            <a:avLst/>
          </a:prstGeom>
        </p:spPr>
        <p:txBody>
          <a:bodyPr wrap="square">
            <a:spAutoFit/>
          </a:bodyPr>
          <a:lstStyle/>
          <a:p>
            <a:pPr marL="285750" indent="-285750">
              <a:buFont typeface="Arial" charset="0"/>
              <a:buChar char="•"/>
            </a:pPr>
            <a:r>
              <a:rPr lang="en-US" sz="2800" dirty="0">
                <a:latin typeface="Calibri" charset="0"/>
              </a:rPr>
              <a:t>The GLM and LM function in R takes equations that can be described with the following operators</a:t>
            </a:r>
            <a:endParaRPr lang="en-US" sz="2800" dirty="0">
              <a:effectLst/>
              <a:latin typeface="Calibri" charset="0"/>
            </a:endParaRPr>
          </a:p>
        </p:txBody>
      </p:sp>
      <p:sp>
        <p:nvSpPr>
          <p:cNvPr id="3" name="Rectangle 2"/>
          <p:cNvSpPr/>
          <p:nvPr/>
        </p:nvSpPr>
        <p:spPr>
          <a:xfrm>
            <a:off x="360556" y="2413338"/>
            <a:ext cx="11831444" cy="1815882"/>
          </a:xfrm>
          <a:prstGeom prst="rect">
            <a:avLst/>
          </a:prstGeom>
        </p:spPr>
        <p:txBody>
          <a:bodyPr wrap="square">
            <a:spAutoFit/>
          </a:bodyPr>
          <a:lstStyle/>
          <a:p>
            <a:r>
              <a:rPr lang="en-US" sz="2800" dirty="0"/>
              <a:t>+ 	+X include this variable </a:t>
            </a:r>
          </a:p>
          <a:p>
            <a:r>
              <a:rPr lang="en-US" sz="2800" dirty="0"/>
              <a:t>: 	X:Z include the interaction between these variables </a:t>
            </a:r>
          </a:p>
          <a:p>
            <a:r>
              <a:rPr lang="en-US" sz="2800" dirty="0"/>
              <a:t>∗ 	X∗Y include these variables and the interactions between them </a:t>
            </a:r>
          </a:p>
          <a:p>
            <a:r>
              <a:rPr lang="en-US" sz="2800" dirty="0"/>
              <a:t>^ 	(X + Z + W)^3 include these variables and all interactions up to three way </a:t>
            </a:r>
          </a:p>
        </p:txBody>
      </p:sp>
    </p:spTree>
    <p:extLst>
      <p:ext uri="{BB962C8B-B14F-4D97-AF65-F5344CB8AC3E}">
        <p14:creationId xmlns:p14="http://schemas.microsoft.com/office/powerpoint/2010/main" val="22521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implied</a:t>
            </a:r>
          </a:p>
        </p:txBody>
      </p:sp>
      <mc:AlternateContent xmlns:mc="http://schemas.openxmlformats.org/markup-compatibility/2006" xmlns:a14="http://schemas.microsoft.com/office/drawing/2010/main">
        <mc:Choice Requires="a14">
          <p:sp>
            <p:nvSpPr>
              <p:cNvPr id="8" name="TextBox 7"/>
              <p:cNvSpPr txBox="1"/>
              <p:nvPr/>
            </p:nvSpPr>
            <p:spPr>
              <a:xfrm>
                <a:off x="4854632" y="1402527"/>
                <a:ext cx="4852098"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4854632" y="1402527"/>
                <a:ext cx="4852098" cy="492443"/>
              </a:xfrm>
              <a:prstGeom prst="rect">
                <a:avLst/>
              </a:prstGeom>
              <a:blipFill rotWithShape="0">
                <a:blip r:embed="rId2"/>
                <a:stretch>
                  <a:fillRect/>
                </a:stretch>
              </a:blipFill>
            </p:spPr>
            <p:txBody>
              <a:bodyPr/>
              <a:lstStyle/>
              <a:p>
                <a:r>
                  <a:rPr lang="en-US">
                    <a:noFill/>
                  </a:rPr>
                  <a:t> </a:t>
                </a:r>
              </a:p>
            </p:txBody>
          </p:sp>
        </mc:Fallback>
      </mc:AlternateContent>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0442" b="84079"/>
          <a:stretch/>
        </p:blipFill>
        <p:spPr>
          <a:xfrm>
            <a:off x="329507" y="1302443"/>
            <a:ext cx="3760355" cy="692612"/>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4854632" y="3231711"/>
                <a:ext cx="6591484" cy="492443"/>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𝑋</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𝑊</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𝑋</m:t>
                            </m:r>
                          </m:e>
                          <m:sub>
                            <m:r>
                              <a:rPr lang="en-US" sz="3200" i="1">
                                <a:latin typeface="Cambria Math" charset="0"/>
                                <a:ea typeface="Cambria Math" charset="0"/>
                                <a:cs typeface="Cambria Math" charset="0"/>
                              </a:rPr>
                              <m:t>𝑖</m:t>
                            </m:r>
                          </m:sub>
                        </m:sSub>
                        <m:r>
                          <a:rPr lang="en-US" sz="3200" i="1">
                            <a:latin typeface="Cambria Math" charset="0"/>
                            <a:ea typeface="Cambria Math" charset="0"/>
                            <a:cs typeface="Cambria Math" charset="0"/>
                          </a:rPr>
                          <m:t>𝑊</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𝜖</m:t>
                        </m:r>
                      </m:e>
                      <m:sub>
                        <m:r>
                          <a:rPr lang="en-US" sz="3200" b="0" i="1" smtClean="0">
                            <a:latin typeface="Cambria Math" charset="0"/>
                            <a:ea typeface="Cambria Math" charset="0"/>
                            <a:cs typeface="Cambria Math" charset="0"/>
                          </a:rPr>
                          <m:t>𝑖</m:t>
                        </m:r>
                      </m:sub>
                    </m:sSub>
                  </m:oMath>
                </a14:m>
                <a:r>
                  <a:rPr lang="en-US" sz="3200" dirty="0"/>
                  <a:t> </a:t>
                </a:r>
              </a:p>
            </p:txBody>
          </p:sp>
        </mc:Choice>
        <mc:Fallback xmlns="">
          <p:sp>
            <p:nvSpPr>
              <p:cNvPr id="10" name="TextBox 9"/>
              <p:cNvSpPr txBox="1">
                <a:spLocks noRot="1" noChangeAspect="1" noMove="1" noResize="1" noEditPoints="1" noAdjustHandles="1" noChangeArrowheads="1" noChangeShapeType="1" noTextEdit="1"/>
              </p:cNvSpPr>
              <p:nvPr/>
            </p:nvSpPr>
            <p:spPr>
              <a:xfrm>
                <a:off x="4854632" y="3231711"/>
                <a:ext cx="6591484" cy="492443"/>
              </a:xfrm>
              <a:prstGeom prst="rect">
                <a:avLst/>
              </a:prstGeom>
              <a:blipFill rotWithShape="0">
                <a:blip r:embed="rId4"/>
                <a:stretch>
                  <a:fillRect/>
                </a:stretch>
              </a:blipFill>
            </p:spPr>
            <p:txBody>
              <a:bodyPr/>
              <a:lstStyle/>
              <a:p>
                <a:r>
                  <a:rPr lang="en-US">
                    <a:noFill/>
                  </a:rPr>
                  <a:t> </a:t>
                </a:r>
              </a:p>
            </p:txBody>
          </p:sp>
        </mc:Fallback>
      </mc:AlternateContent>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57" y="3095932"/>
            <a:ext cx="3786054" cy="764002"/>
          </a:xfrm>
          <a:prstGeom prst="rect">
            <a:avLst/>
          </a:prstGeom>
        </p:spPr>
      </p:pic>
    </p:spTree>
    <p:extLst>
      <p:ext uri="{BB962C8B-B14F-4D97-AF65-F5344CB8AC3E}">
        <p14:creationId xmlns:p14="http://schemas.microsoft.com/office/powerpoint/2010/main" val="662289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R versus the math oak example</a:t>
            </a:r>
          </a:p>
        </p:txBody>
      </p:sp>
      <mc:AlternateContent xmlns:mc="http://schemas.openxmlformats.org/markup-compatibility/2006" xmlns:a14="http://schemas.microsoft.com/office/drawing/2010/main">
        <mc:Choice Requires="a14">
          <p:sp>
            <p:nvSpPr>
              <p:cNvPr id="10" name="TextBox 9"/>
              <p:cNvSpPr txBox="1"/>
              <p:nvPr/>
            </p:nvSpPr>
            <p:spPr>
              <a:xfrm>
                <a:off x="2261063" y="5941661"/>
                <a:ext cx="78561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charset="0"/>
                            </a:rPr>
                            <m:t>𝑦</m:t>
                          </m:r>
                        </m:e>
                        <m:sub>
                          <m:r>
                            <a:rPr lang="en-US" sz="3200" b="0" i="1" smtClean="0">
                              <a:latin typeface="Cambria Math" charset="0"/>
                            </a:rPr>
                            <m:t>𝑖</m:t>
                          </m:r>
                        </m:sub>
                      </m:sSub>
                      <m:r>
                        <a:rPr lang="en-US" sz="3200" b="0" i="1" smtClean="0">
                          <a:latin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i="1">
                              <a:latin typeface="Cambria Math" charset="0"/>
                              <a:ea typeface="Cambria Math" charset="0"/>
                              <a:cs typeface="Cambria Math" charset="0"/>
                            </a:rPr>
                            <m:t>0</m:t>
                          </m:r>
                        </m:sub>
                      </m:sSub>
                      <m:r>
                        <a:rPr lang="en-US" sz="3200" b="0" i="1" smtClean="0">
                          <a:latin typeface="Cambria Math" charset="0"/>
                          <a:ea typeface="Cambria Math" charset="0"/>
                          <a:cs typeface="Cambria Math" charset="0"/>
                        </a:rPr>
                        <m:t>+</m:t>
                      </m:r>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1</m:t>
                          </m:r>
                        </m:sub>
                      </m:sSub>
                      <m:sSub>
                        <m:sSubPr>
                          <m:ctrlPr>
                            <a:rPr lang="en-US" sz="3200" b="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2</m:t>
                          </m:r>
                        </m:sub>
                      </m:sSub>
                      <m:sSub>
                        <m:sSubPr>
                          <m:ctrlPr>
                            <a:rPr lang="en-US" sz="3200" i="1" smtClean="0">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𝑐𝑖𝑟𝑐</m:t>
                          </m:r>
                        </m:e>
                        <m:sub>
                          <m:r>
                            <a:rPr lang="en-US" sz="3200" b="0" i="1" smtClean="0">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𝛽</m:t>
                          </m:r>
                        </m:e>
                        <m:sub>
                          <m:r>
                            <a:rPr lang="en-US" sz="3200" b="0" i="1" smtClean="0">
                              <a:latin typeface="Cambria Math" charset="0"/>
                              <a:ea typeface="Cambria Math" charset="0"/>
                              <a:cs typeface="Cambria Math" charset="0"/>
                            </a:rPr>
                            <m:t>3</m:t>
                          </m:r>
                        </m:sub>
                      </m:sSub>
                      <m:sSub>
                        <m:sSubPr>
                          <m:ctrlPr>
                            <a:rPr lang="en-US" sz="3200" i="1">
                              <a:latin typeface="Cambria Math" panose="02040503050406030204" pitchFamily="18" charset="0"/>
                              <a:ea typeface="Cambria Math" charset="0"/>
                              <a:cs typeface="Cambria Math" charset="0"/>
                            </a:rPr>
                          </m:ctrlPr>
                        </m:sSubPr>
                        <m:e>
                          <m:sSub>
                            <m:sSubPr>
                              <m:ctrlPr>
                                <a:rPr lang="en-US" sz="3200" i="1">
                                  <a:latin typeface="Cambria Math" panose="02040503050406030204" pitchFamily="18" charset="0"/>
                                  <a:ea typeface="Cambria Math" charset="0"/>
                                  <a:cs typeface="Cambria Math" charset="0"/>
                                </a:rPr>
                              </m:ctrlPr>
                            </m:sSubPr>
                            <m:e>
                              <m:r>
                                <a:rPr lang="en-US" sz="3200" b="0" i="1" smtClean="0">
                                  <a:latin typeface="Cambria Math" charset="0"/>
                                  <a:ea typeface="Cambria Math" charset="0"/>
                                  <a:cs typeface="Cambria Math" charset="0"/>
                                </a:rPr>
                                <m:t>𝑡𝑒𝑚𝑝</m:t>
                              </m:r>
                            </m:e>
                            <m:sub>
                              <m:r>
                                <a:rPr lang="en-US" sz="3200" i="1">
                                  <a:latin typeface="Cambria Math" charset="0"/>
                                  <a:ea typeface="Cambria Math" charset="0"/>
                                  <a:cs typeface="Cambria Math" charset="0"/>
                                </a:rPr>
                                <m:t>𝑖</m:t>
                              </m:r>
                            </m:sub>
                          </m:sSub>
                          <m:r>
                            <a:rPr lang="en-US" sz="3200" b="0" i="1" smtClean="0">
                              <a:latin typeface="Cambria Math" charset="0"/>
                              <a:ea typeface="Cambria Math" charset="0"/>
                              <a:cs typeface="Cambria Math" charset="0"/>
                            </a:rPr>
                            <m:t>𝑐𝑖𝑟𝑐</m:t>
                          </m:r>
                        </m:e>
                        <m:sub>
                          <m:r>
                            <a:rPr lang="en-US" sz="3200" i="1">
                              <a:latin typeface="Cambria Math" charset="0"/>
                              <a:ea typeface="Cambria Math" charset="0"/>
                              <a:cs typeface="Cambria Math" charset="0"/>
                            </a:rPr>
                            <m:t>𝑖</m:t>
                          </m:r>
                        </m:sub>
                      </m:sSub>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261063" y="5941661"/>
                <a:ext cx="7856189" cy="492443"/>
              </a:xfrm>
              <a:prstGeom prst="rect">
                <a:avLst/>
              </a:prstGeom>
              <a:blipFill rotWithShape="0">
                <a:blip r:embed="rId2"/>
                <a:stretch>
                  <a:fillRect/>
                </a:stretch>
              </a:blipFill>
            </p:spPr>
            <p:txBody>
              <a:bodyPr/>
              <a:lstStyle/>
              <a:p>
                <a:r>
                  <a:rPr lang="en-US">
                    <a:noFill/>
                  </a:rPr>
                  <a:t> </a:t>
                </a:r>
              </a:p>
            </p:txBody>
          </p:sp>
        </mc:Fallback>
      </mc:AlternateContent>
      <p:sp>
        <p:nvSpPr>
          <p:cNvPr id="11" name="Rectangle 10"/>
          <p:cNvSpPr/>
          <p:nvPr/>
        </p:nvSpPr>
        <p:spPr>
          <a:xfrm>
            <a:off x="3194857" y="5896588"/>
            <a:ext cx="446118" cy="537516"/>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45526" y="5919124"/>
            <a:ext cx="446118" cy="537516"/>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69923" y="5941661"/>
            <a:ext cx="446118" cy="537516"/>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71261" y="5941661"/>
            <a:ext cx="446118" cy="537516"/>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7925" y="1498947"/>
            <a:ext cx="5228475" cy="3178548"/>
            <a:chOff x="191423" y="1143438"/>
            <a:chExt cx="7290032" cy="443183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3" y="1143438"/>
              <a:ext cx="7290032" cy="4400290"/>
            </a:xfrm>
            <a:prstGeom prst="rect">
              <a:avLst/>
            </a:prstGeom>
          </p:spPr>
        </p:pic>
        <p:sp>
          <p:nvSpPr>
            <p:cNvPr id="4" name="Rectangle 3"/>
            <p:cNvSpPr/>
            <p:nvPr/>
          </p:nvSpPr>
          <p:spPr>
            <a:xfrm>
              <a:off x="1945177" y="4172989"/>
              <a:ext cx="1546168" cy="33250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45177" y="4525849"/>
              <a:ext cx="1546168" cy="332509"/>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945177" y="4877753"/>
              <a:ext cx="1546168" cy="332509"/>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45177" y="5242760"/>
              <a:ext cx="1546168" cy="332509"/>
            </a:xfrm>
            <a:prstGeom prst="rect">
              <a:avLst/>
            </a:prstGeom>
            <a:solidFill>
              <a:srgbClr val="00B05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747" y="1540194"/>
            <a:ext cx="4173145" cy="2503887"/>
          </a:xfrm>
          <a:prstGeom prst="rect">
            <a:avLst/>
          </a:prstGeom>
        </p:spPr>
      </p:pic>
    </p:spTree>
    <p:extLst>
      <p:ext uri="{BB962C8B-B14F-4D97-AF65-F5344CB8AC3E}">
        <p14:creationId xmlns:p14="http://schemas.microsoft.com/office/powerpoint/2010/main" val="1412593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When the response variable isn’t normal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5" y="1174866"/>
            <a:ext cx="7124007" cy="5220780"/>
          </a:xfrm>
          <a:prstGeom prst="rect">
            <a:avLst/>
          </a:prstGeom>
        </p:spPr>
      </p:pic>
    </p:spTree>
    <p:extLst>
      <p:ext uri="{BB962C8B-B14F-4D97-AF65-F5344CB8AC3E}">
        <p14:creationId xmlns:p14="http://schemas.microsoft.com/office/powerpoint/2010/main" val="2104132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Other kinds of regression</a:t>
            </a:r>
          </a:p>
        </p:txBody>
      </p:sp>
      <p:sp>
        <p:nvSpPr>
          <p:cNvPr id="3" name="TextBox 2"/>
          <p:cNvSpPr txBox="1"/>
          <p:nvPr/>
        </p:nvSpPr>
        <p:spPr>
          <a:xfrm>
            <a:off x="264406" y="1322024"/>
            <a:ext cx="10719412" cy="3785652"/>
          </a:xfrm>
          <a:prstGeom prst="rect">
            <a:avLst/>
          </a:prstGeom>
          <a:noFill/>
        </p:spPr>
        <p:txBody>
          <a:bodyPr wrap="square" rtlCol="0">
            <a:spAutoFit/>
          </a:bodyPr>
          <a:lstStyle/>
          <a:p>
            <a:r>
              <a:rPr lang="en-US" sz="2400" b="1" dirty="0"/>
              <a:t>Logistic regression </a:t>
            </a:r>
            <a:r>
              <a:rPr lang="en-US" sz="2400" dirty="0"/>
              <a:t>allows us to fit a binary response variable (absent/present; alive/dead) with one or more categorical or continuous predictor variables.</a:t>
            </a:r>
          </a:p>
          <a:p>
            <a:endParaRPr lang="en-US" sz="2400" dirty="0"/>
          </a:p>
          <a:p>
            <a:r>
              <a:rPr lang="en-US" sz="2400" b="1" dirty="0"/>
              <a:t>Poisson regression </a:t>
            </a:r>
            <a:r>
              <a:rPr lang="en-US" sz="2400" dirty="0"/>
              <a:t>allows us to fit a response variable that is Poisson distributed (number of extinctions in a unit of time, number of colonies per plate, (number of occurrences for rare events)) with one or more categorical or continuous predictor variables.</a:t>
            </a:r>
          </a:p>
          <a:p>
            <a:endParaRPr lang="en-US" sz="2400" dirty="0"/>
          </a:p>
          <a:p>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12" y="4624636"/>
            <a:ext cx="9423400" cy="1574800"/>
          </a:xfrm>
          <a:prstGeom prst="rect">
            <a:avLst/>
          </a:prstGeom>
        </p:spPr>
      </p:pic>
    </p:spTree>
    <p:extLst>
      <p:ext uri="{BB962C8B-B14F-4D97-AF65-F5344CB8AC3E}">
        <p14:creationId xmlns:p14="http://schemas.microsoft.com/office/powerpoint/2010/main" val="1633663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692" t="20222" b="14384"/>
          <a:stretch/>
        </p:blipFill>
        <p:spPr>
          <a:xfrm>
            <a:off x="2243510" y="1386436"/>
            <a:ext cx="7969126" cy="363725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692" t="20222" b="14384"/>
          <a:stretch/>
        </p:blipFill>
        <p:spPr>
          <a:xfrm>
            <a:off x="2243512" y="1386437"/>
            <a:ext cx="7969124" cy="3637256"/>
          </a:xfrm>
          <a:prstGeom prst="rect">
            <a:avLst/>
          </a:prstGeom>
        </p:spPr>
      </p:pic>
      <p:sp>
        <p:nvSpPr>
          <p:cNvPr id="2" name="Title 1"/>
          <p:cNvSpPr>
            <a:spLocks noGrp="1"/>
          </p:cNvSpPr>
          <p:nvPr>
            <p:ph type="title"/>
          </p:nvPr>
        </p:nvSpPr>
        <p:spPr>
          <a:xfrm>
            <a:off x="0" y="0"/>
            <a:ext cx="12192000" cy="935915"/>
          </a:xfrm>
          <a:solidFill>
            <a:schemeClr val="tx1"/>
          </a:solidFill>
        </p:spPr>
        <p:txBody>
          <a:bodyPr/>
          <a:lstStyle/>
          <a:p>
            <a:pPr algn="ctr"/>
            <a:r>
              <a:rPr lang="en-US" b="1" dirty="0">
                <a:solidFill>
                  <a:schemeClr val="bg1"/>
                </a:solidFill>
              </a:rPr>
              <a:t>Sometimes regression isn’t best choice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380" y="5298502"/>
            <a:ext cx="7163565" cy="1308129"/>
          </a:xfrm>
          <a:prstGeom prst="rect">
            <a:avLst/>
          </a:prstGeom>
        </p:spPr>
      </p:pic>
    </p:spTree>
    <p:extLst>
      <p:ext uri="{BB962C8B-B14F-4D97-AF65-F5344CB8AC3E}">
        <p14:creationId xmlns:p14="http://schemas.microsoft.com/office/powerpoint/2010/main" val="214228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(grammar)</a:t>
            </a:r>
          </a:p>
          <a:p>
            <a:endParaRPr lang="en-US" sz="1000" dirty="0"/>
          </a:p>
        </p:txBody>
      </p:sp>
      <p:sp>
        <p:nvSpPr>
          <p:cNvPr id="2" name="TextBox 1">
            <a:extLst>
              <a:ext uri="{FF2B5EF4-FFF2-40B4-BE49-F238E27FC236}">
                <a16:creationId xmlns:a16="http://schemas.microsoft.com/office/drawing/2014/main" id="{9126B239-4F60-EA4C-A4A4-42E25D3D20C7}"/>
              </a:ext>
            </a:extLst>
          </p:cNvPr>
          <p:cNvSpPr txBox="1"/>
          <p:nvPr/>
        </p:nvSpPr>
        <p:spPr>
          <a:xfrm>
            <a:off x="4620638" y="1478005"/>
            <a:ext cx="3438121" cy="461665"/>
          </a:xfrm>
          <a:prstGeom prst="rect">
            <a:avLst/>
          </a:prstGeom>
          <a:noFill/>
        </p:spPr>
        <p:txBody>
          <a:bodyPr wrap="none" rtlCol="0">
            <a:spAutoFit/>
          </a:bodyPr>
          <a:lstStyle/>
          <a:p>
            <a:r>
              <a:rPr lang="en-US" sz="2400" dirty="0"/>
              <a:t>Heath made the cool plot.</a:t>
            </a:r>
          </a:p>
        </p:txBody>
      </p:sp>
      <p:sp>
        <p:nvSpPr>
          <p:cNvPr id="4" name="TextBox 3">
            <a:extLst>
              <a:ext uri="{FF2B5EF4-FFF2-40B4-BE49-F238E27FC236}">
                <a16:creationId xmlns:a16="http://schemas.microsoft.com/office/drawing/2014/main" id="{51327CE2-3FC6-FE4E-B3E9-D25320784859}"/>
              </a:ext>
            </a:extLst>
          </p:cNvPr>
          <p:cNvSpPr txBox="1"/>
          <p:nvPr/>
        </p:nvSpPr>
        <p:spPr>
          <a:xfrm>
            <a:off x="2996120" y="3281967"/>
            <a:ext cx="1054456" cy="1477328"/>
          </a:xfrm>
          <a:prstGeom prst="rect">
            <a:avLst/>
          </a:prstGeom>
          <a:noFill/>
        </p:spPr>
        <p:txBody>
          <a:bodyPr wrap="none" rtlCol="0">
            <a:spAutoFit/>
          </a:bodyPr>
          <a:lstStyle/>
          <a:p>
            <a:pPr algn="r"/>
            <a:r>
              <a:rPr lang="en-US" dirty="0"/>
              <a:t>Noun</a:t>
            </a:r>
          </a:p>
          <a:p>
            <a:pPr algn="r"/>
            <a:r>
              <a:rPr lang="en-US" dirty="0"/>
              <a:t>Verb</a:t>
            </a:r>
          </a:p>
          <a:p>
            <a:pPr algn="r"/>
            <a:r>
              <a:rPr lang="en-US" dirty="0"/>
              <a:t>Article</a:t>
            </a:r>
          </a:p>
          <a:p>
            <a:pPr algn="r"/>
            <a:r>
              <a:rPr lang="en-US" dirty="0"/>
              <a:t>Adjective</a:t>
            </a:r>
          </a:p>
          <a:p>
            <a:pPr algn="r"/>
            <a:r>
              <a:rPr lang="en-US" dirty="0"/>
              <a:t>Noun</a:t>
            </a:r>
          </a:p>
        </p:txBody>
      </p:sp>
      <p:sp>
        <p:nvSpPr>
          <p:cNvPr id="5" name="Rectangle 4">
            <a:extLst>
              <a:ext uri="{FF2B5EF4-FFF2-40B4-BE49-F238E27FC236}">
                <a16:creationId xmlns:a16="http://schemas.microsoft.com/office/drawing/2014/main" id="{B48E0146-9718-5B49-B6B5-DD4B0EA47E5D}"/>
              </a:ext>
            </a:extLst>
          </p:cNvPr>
          <p:cNvSpPr/>
          <p:nvPr/>
        </p:nvSpPr>
        <p:spPr>
          <a:xfrm>
            <a:off x="4721471" y="3281967"/>
            <a:ext cx="1125166" cy="1477328"/>
          </a:xfrm>
          <a:prstGeom prst="rect">
            <a:avLst/>
          </a:prstGeom>
        </p:spPr>
        <p:txBody>
          <a:bodyPr wrap="square">
            <a:spAutoFit/>
          </a:bodyPr>
          <a:lstStyle/>
          <a:p>
            <a:pPr algn="ctr"/>
            <a:r>
              <a:rPr lang="en-US" dirty="0"/>
              <a:t>Heath</a:t>
            </a:r>
          </a:p>
          <a:p>
            <a:pPr algn="ctr"/>
            <a:r>
              <a:rPr lang="en-US" dirty="0"/>
              <a:t>made</a:t>
            </a:r>
          </a:p>
          <a:p>
            <a:pPr algn="ctr"/>
            <a:r>
              <a:rPr lang="en-US" dirty="0"/>
              <a:t>the</a:t>
            </a:r>
          </a:p>
          <a:p>
            <a:pPr algn="ctr"/>
            <a:r>
              <a:rPr lang="en-US" dirty="0"/>
              <a:t>cool</a:t>
            </a:r>
          </a:p>
          <a:p>
            <a:pPr algn="ctr"/>
            <a:r>
              <a:rPr lang="en-US" dirty="0"/>
              <a:t>plot</a:t>
            </a:r>
          </a:p>
        </p:txBody>
      </p:sp>
      <p:sp>
        <p:nvSpPr>
          <p:cNvPr id="10" name="Rectangle 9">
            <a:extLst>
              <a:ext uri="{FF2B5EF4-FFF2-40B4-BE49-F238E27FC236}">
                <a16:creationId xmlns:a16="http://schemas.microsoft.com/office/drawing/2014/main" id="{CC736048-1F78-0149-A5E0-AFAEDB18DDB2}"/>
              </a:ext>
            </a:extLst>
          </p:cNvPr>
          <p:cNvSpPr/>
          <p:nvPr/>
        </p:nvSpPr>
        <p:spPr>
          <a:xfrm>
            <a:off x="6517532" y="3257648"/>
            <a:ext cx="1125166" cy="1477328"/>
          </a:xfrm>
          <a:prstGeom prst="rect">
            <a:avLst/>
          </a:prstGeom>
        </p:spPr>
        <p:txBody>
          <a:bodyPr wrap="square">
            <a:spAutoFit/>
          </a:bodyPr>
          <a:lstStyle/>
          <a:p>
            <a:pPr algn="ctr"/>
            <a:r>
              <a:rPr lang="en-US" dirty="0"/>
              <a:t>Heath</a:t>
            </a:r>
          </a:p>
          <a:p>
            <a:pPr algn="ctr"/>
            <a:r>
              <a:rPr lang="en-US" dirty="0"/>
              <a:t>made</a:t>
            </a:r>
          </a:p>
          <a:p>
            <a:pPr algn="ctr"/>
            <a:r>
              <a:rPr lang="en-US" dirty="0"/>
              <a:t>the</a:t>
            </a:r>
          </a:p>
          <a:p>
            <a:pPr algn="ctr"/>
            <a:r>
              <a:rPr lang="en-US" dirty="0"/>
              <a:t>horrible</a:t>
            </a:r>
          </a:p>
          <a:p>
            <a:pPr algn="ctr"/>
            <a:r>
              <a:rPr lang="en-US" dirty="0"/>
              <a:t>plot</a:t>
            </a:r>
          </a:p>
        </p:txBody>
      </p:sp>
      <p:sp>
        <p:nvSpPr>
          <p:cNvPr id="11" name="Rectangle 10">
            <a:extLst>
              <a:ext uri="{FF2B5EF4-FFF2-40B4-BE49-F238E27FC236}">
                <a16:creationId xmlns:a16="http://schemas.microsoft.com/office/drawing/2014/main" id="{883B9CC0-13ED-D94E-9A15-CAE23AC3FF74}"/>
              </a:ext>
            </a:extLst>
          </p:cNvPr>
          <p:cNvSpPr/>
          <p:nvPr/>
        </p:nvSpPr>
        <p:spPr>
          <a:xfrm>
            <a:off x="8313593" y="3257648"/>
            <a:ext cx="1125166" cy="1477328"/>
          </a:xfrm>
          <a:prstGeom prst="rect">
            <a:avLst/>
          </a:prstGeom>
        </p:spPr>
        <p:txBody>
          <a:bodyPr wrap="square">
            <a:spAutoFit/>
          </a:bodyPr>
          <a:lstStyle/>
          <a:p>
            <a:pPr algn="ctr"/>
            <a:r>
              <a:rPr lang="en-US" dirty="0"/>
              <a:t>Heath</a:t>
            </a:r>
          </a:p>
          <a:p>
            <a:pPr algn="ctr"/>
            <a:r>
              <a:rPr lang="en-US" dirty="0"/>
              <a:t>fixed</a:t>
            </a:r>
          </a:p>
          <a:p>
            <a:pPr algn="ctr"/>
            <a:r>
              <a:rPr lang="en-US" dirty="0"/>
              <a:t>the</a:t>
            </a:r>
          </a:p>
          <a:p>
            <a:pPr algn="ctr"/>
            <a:r>
              <a:rPr lang="en-US" dirty="0"/>
              <a:t>horrible</a:t>
            </a:r>
          </a:p>
          <a:p>
            <a:pPr algn="ctr"/>
            <a:r>
              <a:rPr lang="en-US" dirty="0"/>
              <a:t>plot</a:t>
            </a:r>
          </a:p>
        </p:txBody>
      </p:sp>
    </p:spTree>
    <p:extLst>
      <p:ext uri="{BB962C8B-B14F-4D97-AF65-F5344CB8AC3E}">
        <p14:creationId xmlns:p14="http://schemas.microsoft.com/office/powerpoint/2010/main" val="27516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(grammar)</a:t>
            </a:r>
          </a:p>
          <a:p>
            <a:endParaRPr lang="en-US" sz="1000" dirty="0"/>
          </a:p>
        </p:txBody>
      </p:sp>
      <p:sp>
        <p:nvSpPr>
          <p:cNvPr id="2" name="TextBox 1">
            <a:extLst>
              <a:ext uri="{FF2B5EF4-FFF2-40B4-BE49-F238E27FC236}">
                <a16:creationId xmlns:a16="http://schemas.microsoft.com/office/drawing/2014/main" id="{7E7D3587-8CD9-174C-9BE2-7CB9B6766213}"/>
              </a:ext>
            </a:extLst>
          </p:cNvPr>
          <p:cNvSpPr txBox="1"/>
          <p:nvPr/>
        </p:nvSpPr>
        <p:spPr>
          <a:xfrm>
            <a:off x="2976663" y="1403961"/>
            <a:ext cx="5127429" cy="523220"/>
          </a:xfrm>
          <a:prstGeom prst="rect">
            <a:avLst/>
          </a:prstGeom>
          <a:noFill/>
        </p:spPr>
        <p:txBody>
          <a:bodyPr wrap="none" rtlCol="0">
            <a:spAutoFit/>
          </a:bodyPr>
          <a:lstStyle/>
          <a:p>
            <a:r>
              <a:rPr lang="en-US" sz="2800" b="1" dirty="0"/>
              <a:t>Grammatical elements in ggplot2</a:t>
            </a:r>
          </a:p>
        </p:txBody>
      </p:sp>
      <p:graphicFrame>
        <p:nvGraphicFramePr>
          <p:cNvPr id="4" name="Table 4">
            <a:extLst>
              <a:ext uri="{FF2B5EF4-FFF2-40B4-BE49-F238E27FC236}">
                <a16:creationId xmlns:a16="http://schemas.microsoft.com/office/drawing/2014/main" id="{32982255-891D-4143-83D6-2E1D928ED137}"/>
              </a:ext>
            </a:extLst>
          </p:cNvPr>
          <p:cNvGraphicFramePr>
            <a:graphicFrameLocks noGrp="1"/>
          </p:cNvGraphicFramePr>
          <p:nvPr/>
        </p:nvGraphicFramePr>
        <p:xfrm>
          <a:off x="2227633" y="2676998"/>
          <a:ext cx="7500027" cy="2966720"/>
        </p:xfrm>
        <a:graphic>
          <a:graphicData uri="http://schemas.openxmlformats.org/drawingml/2006/table">
            <a:tbl>
              <a:tblPr firstRow="1" bandRow="1">
                <a:tableStyleId>{5C22544A-7EE6-4342-B048-85BDC9FD1C3A}</a:tableStyleId>
              </a:tblPr>
              <a:tblGrid>
                <a:gridCol w="2241044">
                  <a:extLst>
                    <a:ext uri="{9D8B030D-6E8A-4147-A177-3AD203B41FA5}">
                      <a16:colId xmlns:a16="http://schemas.microsoft.com/office/drawing/2014/main" val="3060680950"/>
                    </a:ext>
                  </a:extLst>
                </a:gridCol>
                <a:gridCol w="5258983">
                  <a:extLst>
                    <a:ext uri="{9D8B030D-6E8A-4147-A177-3AD203B41FA5}">
                      <a16:colId xmlns:a16="http://schemas.microsoft.com/office/drawing/2014/main" val="4049510179"/>
                    </a:ext>
                  </a:extLst>
                </a:gridCol>
              </a:tblGrid>
              <a:tr h="370840">
                <a:tc>
                  <a:txBody>
                    <a:bodyPr/>
                    <a:lstStyle/>
                    <a:p>
                      <a:r>
                        <a:rPr lang="en-US" dirty="0">
                          <a:solidFill>
                            <a:schemeClr val="tx1"/>
                          </a:solidFill>
                        </a:rPr>
                        <a:t>Element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Description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3051309"/>
                  </a:ext>
                </a:extLst>
              </a:tr>
              <a:tr h="370840">
                <a:tc>
                  <a:txBody>
                    <a:bodyPr/>
                    <a:lstStyle/>
                    <a:p>
                      <a:r>
                        <a:rPr lang="en-US" dirty="0"/>
                        <a:t>data</a:t>
                      </a:r>
                    </a:p>
                  </a:txBody>
                  <a:tcPr>
                    <a:lnT w="12700" cap="flat" cmpd="sng" algn="ctr">
                      <a:solidFill>
                        <a:schemeClr val="tx1"/>
                      </a:solidFill>
                      <a:prstDash val="solid"/>
                      <a:round/>
                      <a:headEnd type="none" w="med" len="med"/>
                      <a:tailEnd type="none" w="med" len="med"/>
                    </a:lnT>
                    <a:noFill/>
                  </a:tcPr>
                </a:tc>
                <a:tc>
                  <a:txBody>
                    <a:bodyPr/>
                    <a:lstStyle/>
                    <a:p>
                      <a:r>
                        <a:rPr lang="en-US" dirty="0"/>
                        <a:t>The data being plotted</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596974997"/>
                  </a:ext>
                </a:extLst>
              </a:tr>
              <a:tr h="370840">
                <a:tc>
                  <a:txBody>
                    <a:bodyPr/>
                    <a:lstStyle/>
                    <a:p>
                      <a:r>
                        <a:rPr lang="en-US" dirty="0"/>
                        <a:t>aesthetics</a:t>
                      </a:r>
                    </a:p>
                  </a:txBody>
                  <a:tcPr>
                    <a:noFill/>
                  </a:tcPr>
                </a:tc>
                <a:tc>
                  <a:txBody>
                    <a:bodyPr/>
                    <a:lstStyle/>
                    <a:p>
                      <a:r>
                        <a:rPr lang="en-US" dirty="0"/>
                        <a:t>The scales onto which we plot our data</a:t>
                      </a:r>
                    </a:p>
                  </a:txBody>
                  <a:tcPr>
                    <a:noFill/>
                  </a:tcPr>
                </a:tc>
                <a:extLst>
                  <a:ext uri="{0D108BD9-81ED-4DB2-BD59-A6C34878D82A}">
                    <a16:rowId xmlns:a16="http://schemas.microsoft.com/office/drawing/2014/main" val="1972270774"/>
                  </a:ext>
                </a:extLst>
              </a:tr>
              <a:tr h="370840">
                <a:tc>
                  <a:txBody>
                    <a:bodyPr/>
                    <a:lstStyle/>
                    <a:p>
                      <a:r>
                        <a:rPr lang="en-US" dirty="0"/>
                        <a:t>geometries</a:t>
                      </a:r>
                    </a:p>
                  </a:txBody>
                  <a:tcPr>
                    <a:lnB w="12700" cap="flat" cmpd="sng" algn="ctr">
                      <a:solidFill>
                        <a:schemeClr val="tx1"/>
                      </a:solidFill>
                      <a:prstDash val="solid"/>
                      <a:round/>
                      <a:headEnd type="none" w="med" len="med"/>
                      <a:tailEnd type="none" w="med" len="med"/>
                    </a:lnB>
                    <a:noFill/>
                  </a:tcPr>
                </a:tc>
                <a:tc>
                  <a:txBody>
                    <a:bodyPr/>
                    <a:lstStyle/>
                    <a:p>
                      <a:r>
                        <a:rPr lang="en-US" dirty="0"/>
                        <a:t>The visual elements used for our data</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3820502"/>
                  </a:ext>
                </a:extLst>
              </a:tr>
              <a:tr h="370840">
                <a:tc>
                  <a:txBody>
                    <a:bodyPr/>
                    <a:lstStyle/>
                    <a:p>
                      <a:r>
                        <a:rPr lang="en-US" dirty="0">
                          <a:solidFill>
                            <a:schemeClr val="tx1">
                              <a:lumMod val="65000"/>
                              <a:lumOff val="35000"/>
                            </a:schemeClr>
                          </a:solidFill>
                        </a:rPr>
                        <a:t>facets</a:t>
                      </a:r>
                    </a:p>
                  </a:txBody>
                  <a:tcPr>
                    <a:lnT w="12700" cap="flat" cmpd="sng" algn="ctr">
                      <a:solidFill>
                        <a:schemeClr val="tx1"/>
                      </a:solidFill>
                      <a:prstDash val="solid"/>
                      <a:round/>
                      <a:headEnd type="none" w="med" len="med"/>
                      <a:tailEnd type="none" w="med" len="med"/>
                    </a:lnT>
                    <a:noFill/>
                  </a:tcPr>
                </a:tc>
                <a:tc>
                  <a:txBody>
                    <a:bodyPr/>
                    <a:lstStyle/>
                    <a:p>
                      <a:r>
                        <a:rPr lang="en-US" dirty="0">
                          <a:solidFill>
                            <a:schemeClr val="tx1">
                              <a:lumMod val="65000"/>
                              <a:lumOff val="35000"/>
                            </a:schemeClr>
                          </a:solidFill>
                        </a:rPr>
                        <a:t>Splitting plots into multiples based on a variable</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21326233"/>
                  </a:ext>
                </a:extLst>
              </a:tr>
              <a:tr h="370840">
                <a:tc>
                  <a:txBody>
                    <a:bodyPr/>
                    <a:lstStyle/>
                    <a:p>
                      <a:r>
                        <a:rPr lang="en-US" dirty="0">
                          <a:solidFill>
                            <a:schemeClr val="tx1">
                              <a:lumMod val="65000"/>
                              <a:lumOff val="35000"/>
                            </a:schemeClr>
                          </a:solidFill>
                        </a:rPr>
                        <a:t>statistics</a:t>
                      </a:r>
                    </a:p>
                  </a:txBody>
                  <a:tcPr>
                    <a:noFill/>
                  </a:tcPr>
                </a:tc>
                <a:tc>
                  <a:txBody>
                    <a:bodyPr/>
                    <a:lstStyle/>
                    <a:p>
                      <a:r>
                        <a:rPr lang="en-US" dirty="0">
                          <a:solidFill>
                            <a:schemeClr val="tx1">
                              <a:lumMod val="65000"/>
                              <a:lumOff val="35000"/>
                            </a:schemeClr>
                          </a:solidFill>
                        </a:rPr>
                        <a:t>Ways of summarizing data</a:t>
                      </a:r>
                    </a:p>
                  </a:txBody>
                  <a:tcPr>
                    <a:noFill/>
                  </a:tcPr>
                </a:tc>
                <a:extLst>
                  <a:ext uri="{0D108BD9-81ED-4DB2-BD59-A6C34878D82A}">
                    <a16:rowId xmlns:a16="http://schemas.microsoft.com/office/drawing/2014/main" val="670179986"/>
                  </a:ext>
                </a:extLst>
              </a:tr>
              <a:tr h="370840">
                <a:tc>
                  <a:txBody>
                    <a:bodyPr/>
                    <a:lstStyle/>
                    <a:p>
                      <a:r>
                        <a:rPr lang="en-US" dirty="0">
                          <a:solidFill>
                            <a:schemeClr val="tx1">
                              <a:lumMod val="65000"/>
                              <a:lumOff val="35000"/>
                            </a:schemeClr>
                          </a:solidFill>
                        </a:rPr>
                        <a:t>coordinates</a:t>
                      </a:r>
                    </a:p>
                  </a:txBody>
                  <a:tcPr>
                    <a:noFill/>
                  </a:tcPr>
                </a:tc>
                <a:tc>
                  <a:txBody>
                    <a:bodyPr/>
                    <a:lstStyle/>
                    <a:p>
                      <a:r>
                        <a:rPr lang="en-US" dirty="0">
                          <a:solidFill>
                            <a:schemeClr val="tx1">
                              <a:lumMod val="65000"/>
                              <a:lumOff val="35000"/>
                            </a:schemeClr>
                          </a:solidFill>
                        </a:rPr>
                        <a:t>The space on which data will be plotted</a:t>
                      </a:r>
                    </a:p>
                  </a:txBody>
                  <a:tcPr>
                    <a:noFill/>
                  </a:tcPr>
                </a:tc>
                <a:extLst>
                  <a:ext uri="{0D108BD9-81ED-4DB2-BD59-A6C34878D82A}">
                    <a16:rowId xmlns:a16="http://schemas.microsoft.com/office/drawing/2014/main" val="367716552"/>
                  </a:ext>
                </a:extLst>
              </a:tr>
              <a:tr h="370840">
                <a:tc>
                  <a:txBody>
                    <a:bodyPr/>
                    <a:lstStyle/>
                    <a:p>
                      <a:r>
                        <a:rPr lang="en-US" dirty="0">
                          <a:solidFill>
                            <a:schemeClr val="tx1">
                              <a:lumMod val="65000"/>
                              <a:lumOff val="35000"/>
                            </a:schemeClr>
                          </a:solidFill>
                        </a:rPr>
                        <a:t>themes</a:t>
                      </a:r>
                    </a:p>
                  </a:txBody>
                  <a:tcPr>
                    <a:lnB w="12700" cap="flat" cmpd="sng" algn="ctr">
                      <a:solidFill>
                        <a:schemeClr val="tx1"/>
                      </a:solidFill>
                      <a:prstDash val="solid"/>
                      <a:round/>
                      <a:headEnd type="none" w="med" len="med"/>
                      <a:tailEnd type="none" w="med" len="med"/>
                    </a:lnB>
                    <a:noFill/>
                  </a:tcPr>
                </a:tc>
                <a:tc>
                  <a:txBody>
                    <a:bodyPr/>
                    <a:lstStyle/>
                    <a:p>
                      <a:r>
                        <a:rPr lang="en-US" dirty="0">
                          <a:solidFill>
                            <a:schemeClr val="tx1">
                              <a:lumMod val="65000"/>
                              <a:lumOff val="35000"/>
                            </a:schemeClr>
                          </a:solidFill>
                        </a:rPr>
                        <a:t>Aspects unrelated to the data</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8006058"/>
                  </a:ext>
                </a:extLst>
              </a:tr>
            </a:tbl>
          </a:graphicData>
        </a:graphic>
      </p:graphicFrame>
    </p:spTree>
    <p:extLst>
      <p:ext uri="{BB962C8B-B14F-4D97-AF65-F5344CB8AC3E}">
        <p14:creationId xmlns:p14="http://schemas.microsoft.com/office/powerpoint/2010/main" val="315582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7" name="Picture 6">
            <a:extLst>
              <a:ext uri="{FF2B5EF4-FFF2-40B4-BE49-F238E27FC236}">
                <a16:creationId xmlns:a16="http://schemas.microsoft.com/office/drawing/2014/main" id="{547238A4-D950-A040-A1EE-A8E3FC9766C7}"/>
              </a:ext>
            </a:extLst>
          </p:cNvPr>
          <p:cNvPicPr>
            <a:picLocks noChangeAspect="1"/>
          </p:cNvPicPr>
          <p:nvPr/>
        </p:nvPicPr>
        <p:blipFill>
          <a:blip r:embed="rId2"/>
          <a:stretch>
            <a:fillRect/>
          </a:stretch>
        </p:blipFill>
        <p:spPr>
          <a:xfrm>
            <a:off x="938478" y="2295125"/>
            <a:ext cx="10541287" cy="977089"/>
          </a:xfrm>
          <a:prstGeom prst="rect">
            <a:avLst/>
          </a:prstGeom>
        </p:spPr>
      </p:pic>
      <p:cxnSp>
        <p:nvCxnSpPr>
          <p:cNvPr id="5" name="Straight Connector 4">
            <a:extLst>
              <a:ext uri="{FF2B5EF4-FFF2-40B4-BE49-F238E27FC236}">
                <a16:creationId xmlns:a16="http://schemas.microsoft.com/office/drawing/2014/main" id="{0CF2E74D-64B5-8C45-9E24-C9529C35E14A}"/>
              </a:ext>
            </a:extLst>
          </p:cNvPr>
          <p:cNvCxnSpPr/>
          <p:nvPr/>
        </p:nvCxnSpPr>
        <p:spPr>
          <a:xfrm>
            <a:off x="1903011" y="3272214"/>
            <a:ext cx="5252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5C1C7F-DA55-DD47-AF1E-83B89EFA8142}"/>
              </a:ext>
            </a:extLst>
          </p:cNvPr>
          <p:cNvCxnSpPr>
            <a:cxnSpLocks/>
          </p:cNvCxnSpPr>
          <p:nvPr/>
        </p:nvCxnSpPr>
        <p:spPr>
          <a:xfrm>
            <a:off x="2746075" y="3272214"/>
            <a:ext cx="65791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D3E9F-80F0-2545-ABA6-6B82AE1D8C41}"/>
              </a:ext>
            </a:extLst>
          </p:cNvPr>
          <p:cNvCxnSpPr>
            <a:cxnSpLocks/>
          </p:cNvCxnSpPr>
          <p:nvPr/>
        </p:nvCxnSpPr>
        <p:spPr>
          <a:xfrm>
            <a:off x="9733778" y="3272214"/>
            <a:ext cx="16731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C518ED-D9E9-CF4D-808C-86FC31F10DB0}"/>
              </a:ext>
            </a:extLst>
          </p:cNvPr>
          <p:cNvSpPr txBox="1"/>
          <p:nvPr/>
        </p:nvSpPr>
        <p:spPr>
          <a:xfrm>
            <a:off x="1387445" y="3744704"/>
            <a:ext cx="599716" cy="369332"/>
          </a:xfrm>
          <a:prstGeom prst="rect">
            <a:avLst/>
          </a:prstGeom>
          <a:noFill/>
        </p:spPr>
        <p:txBody>
          <a:bodyPr wrap="none" rtlCol="0">
            <a:spAutoFit/>
          </a:bodyPr>
          <a:lstStyle/>
          <a:p>
            <a:r>
              <a:rPr lang="en-US" dirty="0"/>
              <a:t>data</a:t>
            </a:r>
          </a:p>
        </p:txBody>
      </p:sp>
      <p:sp>
        <p:nvSpPr>
          <p:cNvPr id="16" name="TextBox 15">
            <a:extLst>
              <a:ext uri="{FF2B5EF4-FFF2-40B4-BE49-F238E27FC236}">
                <a16:creationId xmlns:a16="http://schemas.microsoft.com/office/drawing/2014/main" id="{943E1638-64C8-BE4B-BDE5-CBC477A13C9D}"/>
              </a:ext>
            </a:extLst>
          </p:cNvPr>
          <p:cNvSpPr txBox="1"/>
          <p:nvPr/>
        </p:nvSpPr>
        <p:spPr>
          <a:xfrm>
            <a:off x="4818067" y="3744704"/>
            <a:ext cx="1038489" cy="369332"/>
          </a:xfrm>
          <a:prstGeom prst="rect">
            <a:avLst/>
          </a:prstGeom>
          <a:noFill/>
        </p:spPr>
        <p:txBody>
          <a:bodyPr wrap="none" rtlCol="0">
            <a:spAutoFit/>
          </a:bodyPr>
          <a:lstStyle/>
          <a:p>
            <a:r>
              <a:rPr lang="en-US" dirty="0"/>
              <a:t>aesthetic</a:t>
            </a:r>
          </a:p>
        </p:txBody>
      </p:sp>
      <p:sp>
        <p:nvSpPr>
          <p:cNvPr id="17" name="TextBox 16">
            <a:extLst>
              <a:ext uri="{FF2B5EF4-FFF2-40B4-BE49-F238E27FC236}">
                <a16:creationId xmlns:a16="http://schemas.microsoft.com/office/drawing/2014/main" id="{9FDD6E13-8CF8-294C-AF5C-83297E552362}"/>
              </a:ext>
            </a:extLst>
          </p:cNvPr>
          <p:cNvSpPr txBox="1"/>
          <p:nvPr/>
        </p:nvSpPr>
        <p:spPr>
          <a:xfrm>
            <a:off x="10203947" y="3743622"/>
            <a:ext cx="1089978" cy="369332"/>
          </a:xfrm>
          <a:prstGeom prst="rect">
            <a:avLst/>
          </a:prstGeom>
          <a:noFill/>
        </p:spPr>
        <p:txBody>
          <a:bodyPr wrap="none" rtlCol="0">
            <a:spAutoFit/>
          </a:bodyPr>
          <a:lstStyle/>
          <a:p>
            <a:r>
              <a:rPr lang="en-US" dirty="0"/>
              <a:t>geometry</a:t>
            </a:r>
          </a:p>
        </p:txBody>
      </p:sp>
      <p:cxnSp>
        <p:nvCxnSpPr>
          <p:cNvPr id="19" name="Straight Arrow Connector 18">
            <a:extLst>
              <a:ext uri="{FF2B5EF4-FFF2-40B4-BE49-F238E27FC236}">
                <a16:creationId xmlns:a16="http://schemas.microsoft.com/office/drawing/2014/main" id="{B6DBEA96-1BDE-364B-A76E-769BFC4A728E}"/>
              </a:ext>
            </a:extLst>
          </p:cNvPr>
          <p:cNvCxnSpPr>
            <a:cxnSpLocks/>
            <a:stCxn id="15" idx="0"/>
          </p:cNvCxnSpPr>
          <p:nvPr/>
        </p:nvCxnSpPr>
        <p:spPr>
          <a:xfrm flipV="1">
            <a:off x="1687303" y="3355440"/>
            <a:ext cx="342902" cy="389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0858A5C-8074-7044-94FC-24CF43BAEAA1}"/>
              </a:ext>
            </a:extLst>
          </p:cNvPr>
          <p:cNvCxnSpPr>
            <a:cxnSpLocks/>
            <a:stCxn id="17" idx="0"/>
          </p:cNvCxnSpPr>
          <p:nvPr/>
        </p:nvCxnSpPr>
        <p:spPr>
          <a:xfrm flipH="1" flipV="1">
            <a:off x="10570356" y="3355440"/>
            <a:ext cx="178580" cy="3881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42D271C-43C3-854B-B55B-F7D1002F5A08}"/>
              </a:ext>
            </a:extLst>
          </p:cNvPr>
          <p:cNvCxnSpPr>
            <a:cxnSpLocks/>
            <a:stCxn id="16" idx="0"/>
          </p:cNvCxnSpPr>
          <p:nvPr/>
        </p:nvCxnSpPr>
        <p:spPr>
          <a:xfrm flipV="1">
            <a:off x="5337312" y="3355440"/>
            <a:ext cx="323494" cy="3892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11E3CED-2B96-934B-881B-52B9B5970B16}"/>
              </a:ext>
            </a:extLst>
          </p:cNvPr>
          <p:cNvSpPr txBox="1"/>
          <p:nvPr/>
        </p:nvSpPr>
        <p:spPr>
          <a:xfrm>
            <a:off x="2232708" y="4144351"/>
            <a:ext cx="6856195" cy="1200329"/>
          </a:xfrm>
          <a:prstGeom prst="rect">
            <a:avLst/>
          </a:prstGeom>
          <a:noFill/>
        </p:spPr>
        <p:txBody>
          <a:bodyPr wrap="square" rtlCol="0">
            <a:spAutoFit/>
          </a:bodyPr>
          <a:lstStyle/>
          <a:p>
            <a:r>
              <a:rPr lang="en-US" dirty="0"/>
              <a:t>In this case I wanted an XY scatter plot so these aesthetics make sense. Depending on the geometry you will you will use other things may make more or less sense to include. Some common options include: x, y, fill, col, shape, size.</a:t>
            </a:r>
          </a:p>
        </p:txBody>
      </p:sp>
    </p:spTree>
    <p:extLst>
      <p:ext uri="{BB962C8B-B14F-4D97-AF65-F5344CB8AC3E}">
        <p14:creationId xmlns:p14="http://schemas.microsoft.com/office/powerpoint/2010/main" val="417685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7" name="Picture 6">
            <a:extLst>
              <a:ext uri="{FF2B5EF4-FFF2-40B4-BE49-F238E27FC236}">
                <a16:creationId xmlns:a16="http://schemas.microsoft.com/office/drawing/2014/main" id="{547238A4-D950-A040-A1EE-A8E3FC9766C7}"/>
              </a:ext>
            </a:extLst>
          </p:cNvPr>
          <p:cNvPicPr>
            <a:picLocks noChangeAspect="1"/>
          </p:cNvPicPr>
          <p:nvPr/>
        </p:nvPicPr>
        <p:blipFill>
          <a:blip r:embed="rId2"/>
          <a:stretch>
            <a:fillRect/>
          </a:stretch>
        </p:blipFill>
        <p:spPr>
          <a:xfrm>
            <a:off x="900770" y="1031934"/>
            <a:ext cx="10541287" cy="977089"/>
          </a:xfrm>
          <a:prstGeom prst="rect">
            <a:avLst/>
          </a:prstGeom>
        </p:spPr>
      </p:pic>
      <p:pic>
        <p:nvPicPr>
          <p:cNvPr id="3" name="Picture 2">
            <a:extLst>
              <a:ext uri="{FF2B5EF4-FFF2-40B4-BE49-F238E27FC236}">
                <a16:creationId xmlns:a16="http://schemas.microsoft.com/office/drawing/2014/main" id="{65E8DED0-7F08-4340-998E-683828F26E2B}"/>
              </a:ext>
            </a:extLst>
          </p:cNvPr>
          <p:cNvPicPr>
            <a:picLocks noChangeAspect="1"/>
          </p:cNvPicPr>
          <p:nvPr/>
        </p:nvPicPr>
        <p:blipFill>
          <a:blip r:embed="rId3"/>
          <a:stretch>
            <a:fillRect/>
          </a:stretch>
        </p:blipFill>
        <p:spPr>
          <a:xfrm>
            <a:off x="2867384" y="2114420"/>
            <a:ext cx="6465151" cy="4575338"/>
          </a:xfrm>
          <a:prstGeom prst="rect">
            <a:avLst/>
          </a:prstGeom>
        </p:spPr>
      </p:pic>
    </p:spTree>
    <p:extLst>
      <p:ext uri="{BB962C8B-B14F-4D97-AF65-F5344CB8AC3E}">
        <p14:creationId xmlns:p14="http://schemas.microsoft.com/office/powerpoint/2010/main" val="38568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(simple example)</a:t>
            </a:r>
          </a:p>
          <a:p>
            <a:endParaRPr lang="en-US" sz="1000" dirty="0"/>
          </a:p>
        </p:txBody>
      </p:sp>
      <p:pic>
        <p:nvPicPr>
          <p:cNvPr id="12" name="Picture 11">
            <a:extLst>
              <a:ext uri="{FF2B5EF4-FFF2-40B4-BE49-F238E27FC236}">
                <a16:creationId xmlns:a16="http://schemas.microsoft.com/office/drawing/2014/main" id="{ECF82956-6CED-354A-A1CE-B0880D2C1CDD}"/>
              </a:ext>
            </a:extLst>
          </p:cNvPr>
          <p:cNvPicPr>
            <a:picLocks noChangeAspect="1"/>
          </p:cNvPicPr>
          <p:nvPr/>
        </p:nvPicPr>
        <p:blipFill rotWithShape="1">
          <a:blip r:embed="rId2"/>
          <a:srcRect b="72643"/>
          <a:stretch/>
        </p:blipFill>
        <p:spPr>
          <a:xfrm>
            <a:off x="163659" y="1783857"/>
            <a:ext cx="6056459" cy="578275"/>
          </a:xfrm>
          <a:prstGeom prst="rect">
            <a:avLst/>
          </a:prstGeom>
        </p:spPr>
      </p:pic>
      <p:pic>
        <p:nvPicPr>
          <p:cNvPr id="4" name="Picture 3">
            <a:extLst>
              <a:ext uri="{FF2B5EF4-FFF2-40B4-BE49-F238E27FC236}">
                <a16:creationId xmlns:a16="http://schemas.microsoft.com/office/drawing/2014/main" id="{AFDF515D-A723-EF4A-A509-72BE3E99CFE3}"/>
              </a:ext>
            </a:extLst>
          </p:cNvPr>
          <p:cNvPicPr>
            <a:picLocks noChangeAspect="1"/>
          </p:cNvPicPr>
          <p:nvPr/>
        </p:nvPicPr>
        <p:blipFill rotWithShape="1">
          <a:blip r:embed="rId3"/>
          <a:srcRect b="51005"/>
          <a:stretch/>
        </p:blipFill>
        <p:spPr>
          <a:xfrm>
            <a:off x="6569697" y="931094"/>
            <a:ext cx="5029200" cy="2613384"/>
          </a:xfrm>
          <a:prstGeom prst="rect">
            <a:avLst/>
          </a:prstGeom>
        </p:spPr>
      </p:pic>
      <p:pic>
        <p:nvPicPr>
          <p:cNvPr id="13" name="Picture 12">
            <a:extLst>
              <a:ext uri="{FF2B5EF4-FFF2-40B4-BE49-F238E27FC236}">
                <a16:creationId xmlns:a16="http://schemas.microsoft.com/office/drawing/2014/main" id="{3311F866-AFDF-D04D-8001-182840F4DFCE}"/>
              </a:ext>
            </a:extLst>
          </p:cNvPr>
          <p:cNvPicPr>
            <a:picLocks noChangeAspect="1"/>
          </p:cNvPicPr>
          <p:nvPr/>
        </p:nvPicPr>
        <p:blipFill rotWithShape="1">
          <a:blip r:embed="rId2"/>
          <a:srcRect t="67444"/>
          <a:stretch/>
        </p:blipFill>
        <p:spPr>
          <a:xfrm>
            <a:off x="163658" y="5853323"/>
            <a:ext cx="6056459" cy="688157"/>
          </a:xfrm>
          <a:prstGeom prst="rect">
            <a:avLst/>
          </a:prstGeom>
        </p:spPr>
      </p:pic>
      <p:pic>
        <p:nvPicPr>
          <p:cNvPr id="11" name="Picture 10">
            <a:extLst>
              <a:ext uri="{FF2B5EF4-FFF2-40B4-BE49-F238E27FC236}">
                <a16:creationId xmlns:a16="http://schemas.microsoft.com/office/drawing/2014/main" id="{6731B6F5-836C-AB42-8C8E-30EC9ADBEBAE}"/>
              </a:ext>
            </a:extLst>
          </p:cNvPr>
          <p:cNvPicPr>
            <a:picLocks noChangeAspect="1"/>
          </p:cNvPicPr>
          <p:nvPr/>
        </p:nvPicPr>
        <p:blipFill rotWithShape="1">
          <a:blip r:embed="rId2"/>
          <a:srcRect t="33053" b="34391"/>
          <a:stretch/>
        </p:blipFill>
        <p:spPr>
          <a:xfrm>
            <a:off x="163658" y="4666267"/>
            <a:ext cx="6056459" cy="688157"/>
          </a:xfrm>
          <a:prstGeom prst="rect">
            <a:avLst/>
          </a:prstGeom>
        </p:spPr>
      </p:pic>
      <p:pic>
        <p:nvPicPr>
          <p:cNvPr id="14" name="Picture 13">
            <a:extLst>
              <a:ext uri="{FF2B5EF4-FFF2-40B4-BE49-F238E27FC236}">
                <a16:creationId xmlns:a16="http://schemas.microsoft.com/office/drawing/2014/main" id="{2BB3A072-4691-FE49-9BD9-E97AB0A52EC3}"/>
              </a:ext>
            </a:extLst>
          </p:cNvPr>
          <p:cNvPicPr>
            <a:picLocks noChangeAspect="1"/>
          </p:cNvPicPr>
          <p:nvPr/>
        </p:nvPicPr>
        <p:blipFill rotWithShape="1">
          <a:blip r:embed="rId3"/>
          <a:srcRect t="48966"/>
          <a:stretch/>
        </p:blipFill>
        <p:spPr>
          <a:xfrm>
            <a:off x="6684390" y="3893269"/>
            <a:ext cx="5029200" cy="2722187"/>
          </a:xfrm>
          <a:prstGeom prst="rect">
            <a:avLst/>
          </a:prstGeom>
        </p:spPr>
      </p:pic>
    </p:spTree>
    <p:extLst>
      <p:ext uri="{BB962C8B-B14F-4D97-AF65-F5344CB8AC3E}">
        <p14:creationId xmlns:p14="http://schemas.microsoft.com/office/powerpoint/2010/main" val="29347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71FA56-1EE2-A54F-BDC9-674B4157257C}"/>
              </a:ext>
            </a:extLst>
          </p:cNvPr>
          <p:cNvSpPr txBox="1"/>
          <p:nvPr/>
        </p:nvSpPr>
        <p:spPr>
          <a:xfrm>
            <a:off x="0" y="0"/>
            <a:ext cx="12192000" cy="830997"/>
          </a:xfrm>
          <a:prstGeom prst="rect">
            <a:avLst/>
          </a:prstGeom>
          <a:solidFill>
            <a:schemeClr val="tx1"/>
          </a:solidFill>
        </p:spPr>
        <p:txBody>
          <a:bodyPr wrap="square" rtlCol="0">
            <a:spAutoFit/>
          </a:bodyPr>
          <a:lstStyle/>
          <a:p>
            <a:pPr algn="ctr"/>
            <a:endParaRPr lang="en-US" sz="1000" dirty="0"/>
          </a:p>
          <a:p>
            <a:pPr algn="ctr"/>
            <a:r>
              <a:rPr lang="en-US" sz="2800" b="1" dirty="0">
                <a:solidFill>
                  <a:schemeClr val="bg1"/>
                </a:solidFill>
              </a:rPr>
              <a:t>ggplot2 (nicer example)</a:t>
            </a:r>
          </a:p>
          <a:p>
            <a:endParaRPr lang="en-US" sz="1000" dirty="0"/>
          </a:p>
        </p:txBody>
      </p:sp>
      <p:pic>
        <p:nvPicPr>
          <p:cNvPr id="6" name="Picture 5">
            <a:extLst>
              <a:ext uri="{FF2B5EF4-FFF2-40B4-BE49-F238E27FC236}">
                <a16:creationId xmlns:a16="http://schemas.microsoft.com/office/drawing/2014/main" id="{547BE458-A773-B646-998D-D63DA3E542DB}"/>
              </a:ext>
            </a:extLst>
          </p:cNvPr>
          <p:cNvPicPr>
            <a:picLocks noChangeAspect="1"/>
          </p:cNvPicPr>
          <p:nvPr/>
        </p:nvPicPr>
        <p:blipFill>
          <a:blip r:embed="rId2"/>
          <a:stretch>
            <a:fillRect/>
          </a:stretch>
        </p:blipFill>
        <p:spPr>
          <a:xfrm>
            <a:off x="6518308" y="1502949"/>
            <a:ext cx="5245100" cy="4102100"/>
          </a:xfrm>
          <a:prstGeom prst="rect">
            <a:avLst/>
          </a:prstGeom>
        </p:spPr>
      </p:pic>
      <p:pic>
        <p:nvPicPr>
          <p:cNvPr id="4" name="Picture 3">
            <a:extLst>
              <a:ext uri="{FF2B5EF4-FFF2-40B4-BE49-F238E27FC236}">
                <a16:creationId xmlns:a16="http://schemas.microsoft.com/office/drawing/2014/main" id="{DD44DCBE-D11E-3849-B55C-1FA3414ACB5C}"/>
              </a:ext>
            </a:extLst>
          </p:cNvPr>
          <p:cNvPicPr>
            <a:picLocks noChangeAspect="1"/>
          </p:cNvPicPr>
          <p:nvPr/>
        </p:nvPicPr>
        <p:blipFill>
          <a:blip r:embed="rId3"/>
          <a:stretch>
            <a:fillRect/>
          </a:stretch>
        </p:blipFill>
        <p:spPr>
          <a:xfrm>
            <a:off x="204313" y="1598825"/>
            <a:ext cx="6004224" cy="2586676"/>
          </a:xfrm>
          <a:prstGeom prst="rect">
            <a:avLst/>
          </a:prstGeom>
        </p:spPr>
      </p:pic>
    </p:spTree>
    <p:extLst>
      <p:ext uri="{BB962C8B-B14F-4D97-AF65-F5344CB8AC3E}">
        <p14:creationId xmlns:p14="http://schemas.microsoft.com/office/powerpoint/2010/main" val="3669111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effectLst/>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8815</TotalTime>
  <Words>1387</Words>
  <Application>Microsoft Macintosh PowerPoint</Application>
  <PresentationFormat>Widescreen</PresentationFormat>
  <Paragraphs>250</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Courier New</vt:lpstr>
      <vt:lpstr>Office Theme</vt:lpstr>
      <vt:lpstr>      Plotting and Models   Biology 683  Heath Blackmon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Correlation vs Regression</vt:lpstr>
      <vt:lpstr>Correlation vs Regression</vt:lpstr>
      <vt:lpstr>Terminology</vt:lpstr>
      <vt:lpstr>Terminology</vt:lpstr>
      <vt:lpstr>Regression in R</vt:lpstr>
      <vt:lpstr>Example of regression</vt:lpstr>
      <vt:lpstr>Example of regression</vt:lpstr>
      <vt:lpstr>Example of regression</vt:lpstr>
      <vt:lpstr>Multiple vs Adjusted R-squared</vt:lpstr>
      <vt:lpstr>Linear regression uses</vt:lpstr>
      <vt:lpstr>What are Residuals </vt:lpstr>
      <vt:lpstr>What are Residuals </vt:lpstr>
      <vt:lpstr>Making that plot</vt:lpstr>
      <vt:lpstr>Strong Inference for Observational Studies </vt:lpstr>
      <vt:lpstr>Example</vt:lpstr>
      <vt:lpstr>Assumptions of Linear Regression </vt:lpstr>
      <vt:lpstr>Common Problems</vt:lpstr>
      <vt:lpstr>Outliers</vt:lpstr>
      <vt:lpstr>Moving past simple models</vt:lpstr>
      <vt:lpstr>GLM and LM function in R</vt:lpstr>
      <vt:lpstr>R versus the math implied</vt:lpstr>
      <vt:lpstr>R versus the math oak example</vt:lpstr>
      <vt:lpstr>When the response variable isn’t normal</vt:lpstr>
      <vt:lpstr>Other kinds of regression</vt:lpstr>
      <vt:lpstr>Sometimes regression isn’t best choice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 and Bayes Theorem Biology 683  Lecture 3   Heath Blackmon</dc:title>
  <dc:creator>Heath Blackmon</dc:creator>
  <cp:lastModifiedBy>Heath Blackmon</cp:lastModifiedBy>
  <cp:revision>144</cp:revision>
  <cp:lastPrinted>2018-01-03T17:27:34Z</cp:lastPrinted>
  <dcterms:created xsi:type="dcterms:W3CDTF">2018-01-03T17:15:04Z</dcterms:created>
  <dcterms:modified xsi:type="dcterms:W3CDTF">2021-10-21T15:38:13Z</dcterms:modified>
</cp:coreProperties>
</file>